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03" r:id="rId1"/>
  </p:sldMasterIdLst>
  <p:notesMasterIdLst>
    <p:notesMasterId r:id="rId27"/>
  </p:notesMasterIdLst>
  <p:sldIdLst>
    <p:sldId id="410" r:id="rId2"/>
    <p:sldId id="765" r:id="rId3"/>
    <p:sldId id="278" r:id="rId4"/>
    <p:sldId id="425" r:id="rId5"/>
    <p:sldId id="344" r:id="rId6"/>
    <p:sldId id="361" r:id="rId7"/>
    <p:sldId id="760" r:id="rId8"/>
    <p:sldId id="799" r:id="rId9"/>
    <p:sldId id="763" r:id="rId10"/>
    <p:sldId id="362" r:id="rId11"/>
    <p:sldId id="325" r:id="rId12"/>
    <p:sldId id="424" r:id="rId13"/>
    <p:sldId id="419" r:id="rId14"/>
    <p:sldId id="315" r:id="rId15"/>
    <p:sldId id="335" r:id="rId16"/>
    <p:sldId id="422" r:id="rId17"/>
    <p:sldId id="376" r:id="rId18"/>
    <p:sldId id="340" r:id="rId19"/>
    <p:sldId id="766" r:id="rId20"/>
    <p:sldId id="379" r:id="rId21"/>
    <p:sldId id="349" r:id="rId22"/>
    <p:sldId id="359" r:id="rId23"/>
    <p:sldId id="263" r:id="rId24"/>
    <p:sldId id="338" r:id="rId25"/>
    <p:sldId id="26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Nunito" pitchFamily="2" charset="0"/>
      <p:regular r:id="rId34"/>
      <p:bold r:id="rId35"/>
      <p:italic r:id="rId36"/>
      <p:boldItalic r:id="rId37"/>
    </p:embeddedFont>
    <p:embeddedFont>
      <p:font typeface="Poppins" panose="020B0502040204020203" pitchFamily="2"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5" autoAdjust="0"/>
    <p:restoredTop sz="94651"/>
  </p:normalViewPr>
  <p:slideViewPr>
    <p:cSldViewPr snapToGrid="0" snapToObjects="1">
      <p:cViewPr varScale="1">
        <p:scale>
          <a:sx n="94" d="100"/>
          <a:sy n="94" d="100"/>
        </p:scale>
        <p:origin x="67" y="1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D685F-2AEE-441E-A2B7-58EBCEA4E5CD}"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63F2E-7E81-4098-A2C4-969913B43A84}" type="slidenum">
              <a:rPr lang="en-US" smtClean="0"/>
              <a:t>‹#›</a:t>
            </a:fld>
            <a:endParaRPr lang="en-US"/>
          </a:p>
        </p:txBody>
      </p:sp>
    </p:spTree>
    <p:extLst>
      <p:ext uri="{BB962C8B-B14F-4D97-AF65-F5344CB8AC3E}">
        <p14:creationId xmlns:p14="http://schemas.microsoft.com/office/powerpoint/2010/main" val="173629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67CF6B1-3DC0-4B71-A793-D679A03C00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defRPr>
                <a:solidFill>
                  <a:schemeClr val="tx1"/>
                </a:solidFill>
                <a:latin typeface="Verdana" panose="020B0604030504040204" pitchFamily="34" charset="0"/>
              </a:defRPr>
            </a:lvl1pPr>
            <a:lvl2pPr marL="742950" indent="-285750" defTabSz="938213">
              <a:defRPr>
                <a:solidFill>
                  <a:schemeClr val="tx1"/>
                </a:solidFill>
                <a:latin typeface="Verdana" panose="020B0604030504040204" pitchFamily="34" charset="0"/>
              </a:defRPr>
            </a:lvl2pPr>
            <a:lvl3pPr marL="1143000" indent="-228600" defTabSz="938213">
              <a:defRPr>
                <a:solidFill>
                  <a:schemeClr val="tx1"/>
                </a:solidFill>
                <a:latin typeface="Verdana" panose="020B0604030504040204" pitchFamily="34" charset="0"/>
              </a:defRPr>
            </a:lvl3pPr>
            <a:lvl4pPr marL="1600200" indent="-228600" defTabSz="938213">
              <a:defRPr>
                <a:solidFill>
                  <a:schemeClr val="tx1"/>
                </a:solidFill>
                <a:latin typeface="Verdana" panose="020B0604030504040204" pitchFamily="34" charset="0"/>
              </a:defRPr>
            </a:lvl4pPr>
            <a:lvl5pPr marL="2057400" indent="-228600" defTabSz="938213">
              <a:defRPr>
                <a:solidFill>
                  <a:schemeClr val="tx1"/>
                </a:solidFill>
                <a:latin typeface="Verdana" panose="020B0604030504040204" pitchFamily="34" charset="0"/>
              </a:defRPr>
            </a:lvl5pPr>
            <a:lvl6pPr marL="2514600" indent="-228600" defTabSz="938213" eaLnBrk="0" fontAlgn="base" hangingPunct="0">
              <a:spcBef>
                <a:spcPct val="0"/>
              </a:spcBef>
              <a:spcAft>
                <a:spcPct val="0"/>
              </a:spcAft>
              <a:defRPr>
                <a:solidFill>
                  <a:schemeClr val="tx1"/>
                </a:solidFill>
                <a:latin typeface="Verdana" panose="020B0604030504040204" pitchFamily="34" charset="0"/>
              </a:defRPr>
            </a:lvl6pPr>
            <a:lvl7pPr marL="2971800" indent="-228600" defTabSz="938213" eaLnBrk="0" fontAlgn="base" hangingPunct="0">
              <a:spcBef>
                <a:spcPct val="0"/>
              </a:spcBef>
              <a:spcAft>
                <a:spcPct val="0"/>
              </a:spcAft>
              <a:defRPr>
                <a:solidFill>
                  <a:schemeClr val="tx1"/>
                </a:solidFill>
                <a:latin typeface="Verdana" panose="020B0604030504040204" pitchFamily="34" charset="0"/>
              </a:defRPr>
            </a:lvl7pPr>
            <a:lvl8pPr marL="3429000" indent="-228600" defTabSz="938213" eaLnBrk="0" fontAlgn="base" hangingPunct="0">
              <a:spcBef>
                <a:spcPct val="0"/>
              </a:spcBef>
              <a:spcAft>
                <a:spcPct val="0"/>
              </a:spcAft>
              <a:defRPr>
                <a:solidFill>
                  <a:schemeClr val="tx1"/>
                </a:solidFill>
                <a:latin typeface="Verdana" panose="020B0604030504040204" pitchFamily="34" charset="0"/>
              </a:defRPr>
            </a:lvl8pPr>
            <a:lvl9pPr marL="3886200" indent="-228600" defTabSz="938213" eaLnBrk="0" fontAlgn="base" hangingPunct="0">
              <a:spcBef>
                <a:spcPct val="0"/>
              </a:spcBef>
              <a:spcAft>
                <a:spcPct val="0"/>
              </a:spcAft>
              <a:defRPr>
                <a:solidFill>
                  <a:schemeClr val="tx1"/>
                </a:solidFill>
                <a:latin typeface="Verdana" panose="020B0604030504040204" pitchFamily="34" charset="0"/>
              </a:defRPr>
            </a:lvl9pPr>
          </a:lstStyle>
          <a:p>
            <a:fld id="{78322D83-684D-438A-BD4E-699B93973412}"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14339" name="Rectangle 2">
            <a:extLst>
              <a:ext uri="{FF2B5EF4-FFF2-40B4-BE49-F238E27FC236}">
                <a16:creationId xmlns:a16="http://schemas.microsoft.com/office/drawing/2014/main" id="{80D167C6-E2C0-4E40-8E44-6A39C516063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95265C5-3726-42D4-8F27-540A817545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F44285E-320F-48A7-A44D-406E12CBBF24}"/>
              </a:ext>
            </a:extLst>
          </p:cNvPr>
          <p:cNvSpPr>
            <a:spLocks noGrp="1" noChangeArrowheads="1"/>
          </p:cNvSpPr>
          <p:nvPr>
            <p:ph type="sldNum" sz="quarter" idx="5"/>
          </p:nvPr>
        </p:nvSpPr>
        <p:spPr>
          <a:noFill/>
        </p:spPr>
        <p:txBody>
          <a:bodyPr/>
          <a:lstStyle>
            <a:lvl1pPr defTabSz="938213">
              <a:defRPr>
                <a:solidFill>
                  <a:schemeClr val="tx1"/>
                </a:solidFill>
                <a:latin typeface="Verdana" panose="020B0604030504040204" pitchFamily="34" charset="0"/>
              </a:defRPr>
            </a:lvl1pPr>
            <a:lvl2pPr marL="742950" indent="-285750" defTabSz="938213">
              <a:defRPr>
                <a:solidFill>
                  <a:schemeClr val="tx1"/>
                </a:solidFill>
                <a:latin typeface="Verdana" panose="020B0604030504040204" pitchFamily="34" charset="0"/>
              </a:defRPr>
            </a:lvl2pPr>
            <a:lvl3pPr marL="1143000" indent="-228600" defTabSz="938213">
              <a:defRPr>
                <a:solidFill>
                  <a:schemeClr val="tx1"/>
                </a:solidFill>
                <a:latin typeface="Verdana" panose="020B0604030504040204" pitchFamily="34" charset="0"/>
              </a:defRPr>
            </a:lvl3pPr>
            <a:lvl4pPr marL="1600200" indent="-228600" defTabSz="938213">
              <a:defRPr>
                <a:solidFill>
                  <a:schemeClr val="tx1"/>
                </a:solidFill>
                <a:latin typeface="Verdana" panose="020B0604030504040204" pitchFamily="34" charset="0"/>
              </a:defRPr>
            </a:lvl4pPr>
            <a:lvl5pPr marL="2057400" indent="-228600" defTabSz="938213">
              <a:defRPr>
                <a:solidFill>
                  <a:schemeClr val="tx1"/>
                </a:solidFill>
                <a:latin typeface="Verdana" panose="020B0604030504040204" pitchFamily="34" charset="0"/>
              </a:defRPr>
            </a:lvl5pPr>
            <a:lvl6pPr marL="2514600" indent="-228600" defTabSz="938213" eaLnBrk="0" fontAlgn="base" hangingPunct="0">
              <a:spcBef>
                <a:spcPct val="0"/>
              </a:spcBef>
              <a:spcAft>
                <a:spcPct val="0"/>
              </a:spcAft>
              <a:defRPr>
                <a:solidFill>
                  <a:schemeClr val="tx1"/>
                </a:solidFill>
                <a:latin typeface="Verdana" panose="020B0604030504040204" pitchFamily="34" charset="0"/>
              </a:defRPr>
            </a:lvl6pPr>
            <a:lvl7pPr marL="2971800" indent="-228600" defTabSz="938213" eaLnBrk="0" fontAlgn="base" hangingPunct="0">
              <a:spcBef>
                <a:spcPct val="0"/>
              </a:spcBef>
              <a:spcAft>
                <a:spcPct val="0"/>
              </a:spcAft>
              <a:defRPr>
                <a:solidFill>
                  <a:schemeClr val="tx1"/>
                </a:solidFill>
                <a:latin typeface="Verdana" panose="020B0604030504040204" pitchFamily="34" charset="0"/>
              </a:defRPr>
            </a:lvl7pPr>
            <a:lvl8pPr marL="3429000" indent="-228600" defTabSz="938213" eaLnBrk="0" fontAlgn="base" hangingPunct="0">
              <a:spcBef>
                <a:spcPct val="0"/>
              </a:spcBef>
              <a:spcAft>
                <a:spcPct val="0"/>
              </a:spcAft>
              <a:defRPr>
                <a:solidFill>
                  <a:schemeClr val="tx1"/>
                </a:solidFill>
                <a:latin typeface="Verdana" panose="020B0604030504040204" pitchFamily="34" charset="0"/>
              </a:defRPr>
            </a:lvl8pPr>
            <a:lvl9pPr marL="3886200" indent="-228600" defTabSz="938213" eaLnBrk="0" fontAlgn="base" hangingPunct="0">
              <a:spcBef>
                <a:spcPct val="0"/>
              </a:spcBef>
              <a:spcAft>
                <a:spcPct val="0"/>
              </a:spcAft>
              <a:defRPr>
                <a:solidFill>
                  <a:schemeClr val="tx1"/>
                </a:solidFill>
                <a:latin typeface="Verdana" panose="020B0604030504040204" pitchFamily="34" charset="0"/>
              </a:defRPr>
            </a:lvl9pPr>
          </a:lstStyle>
          <a:p>
            <a:fld id="{2EC1874C-F472-4D58-BC7E-3527EE52FA7A}"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F7A4AC26-54AA-41E2-8EC3-7BD7FDAD1C3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091C358-B0F4-4309-8570-AE6F6C410F0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36098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468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3207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087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237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6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364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62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663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reak or Intro to New Topic">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1769754" y="1951984"/>
            <a:ext cx="8354397" cy="3031495"/>
          </a:xfrm>
          <a:prstGeom prst="rect">
            <a:avLst/>
          </a:prstGeom>
        </p:spPr>
        <p:txBody>
          <a:bodyPr anchor="ctr">
            <a:normAutofit/>
          </a:bodyPr>
          <a:lstStyle>
            <a:lvl1pPr marL="0" indent="0" algn="ctr">
              <a:buFontTx/>
              <a:buNone/>
              <a:defRPr sz="4400" b="1" i="0">
                <a:latin typeface="Poppins" pitchFamily="2" charset="77"/>
                <a:cs typeface="Poppins" pitchFamily="2" charset="77"/>
              </a:defRPr>
            </a:lvl1pPr>
          </a:lstStyle>
          <a:p>
            <a:r>
              <a:rPr lang="en-US" dirty="0"/>
              <a:t>Break or Intro of New Topic Title</a:t>
            </a:r>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F27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414502-876D-4486-BAF4-92E7330A2A4C}"/>
              </a:ext>
            </a:extLst>
          </p:cNvPr>
          <p:cNvSpPr txBox="1"/>
          <p:nvPr userDrawn="1"/>
        </p:nvSpPr>
        <p:spPr>
          <a:xfrm>
            <a:off x="7432766" y="6474019"/>
            <a:ext cx="433442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2020 AGC Construction Safety &amp; Health Conference</a:t>
            </a:r>
            <a:endParaRPr lang="en-US" sz="1000" dirty="0">
              <a:solidFill>
                <a:srgbClr val="4E4E4E"/>
              </a:solidFill>
              <a:latin typeface="Nunito" pitchFamily="2" charset="77"/>
            </a:endParaRPr>
          </a:p>
        </p:txBody>
      </p:sp>
    </p:spTree>
    <p:extLst>
      <p:ext uri="{BB962C8B-B14F-4D97-AF65-F5344CB8AC3E}">
        <p14:creationId xmlns:p14="http://schemas.microsoft.com/office/powerpoint/2010/main" val="326008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or Intro to New Topic with Image Background">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84713546-9960-9A4A-9FC8-169B3D75C706}"/>
              </a:ext>
            </a:extLst>
          </p:cNvPr>
          <p:cNvSpPr>
            <a:spLocks noGrp="1"/>
          </p:cNvSpPr>
          <p:nvPr>
            <p:ph type="pic" sz="quarter" idx="12" hasCustomPrompt="1"/>
          </p:nvPr>
        </p:nvSpPr>
        <p:spPr>
          <a:xfrm>
            <a:off x="0" y="0"/>
            <a:ext cx="12192000" cy="6264130"/>
          </a:xfrm>
          <a:prstGeom prst="rect">
            <a:avLst/>
          </a:prstGeom>
          <a:solidFill>
            <a:schemeClr val="bg1">
              <a:lumMod val="85000"/>
            </a:schemeClr>
          </a:solidFill>
        </p:spPr>
        <p:txBody>
          <a:bodyPr wrap="square" lIns="360000" tIns="360000">
            <a:noAutofit/>
          </a:bodyPr>
          <a:lstStyle>
            <a:lvl1pPr marL="0" indent="0">
              <a:buNone/>
              <a:defRPr sz="1100" i="0">
                <a:latin typeface="Nunito" pitchFamily="2" charset="77"/>
                <a:cs typeface="Times New Roman" panose="02020603050405020304" pitchFamily="18" charset="0"/>
              </a:defRPr>
            </a:lvl1pPr>
          </a:lstStyle>
          <a:p>
            <a:r>
              <a:rPr lang="en-ZA" dirty="0"/>
              <a:t>Insert or Drag and Drop Image Here</a:t>
            </a:r>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2001044" y="2233949"/>
            <a:ext cx="8189912" cy="2249488"/>
          </a:xfrm>
          <a:prstGeom prst="rect">
            <a:avLst/>
          </a:prstGeom>
        </p:spPr>
        <p:txBody>
          <a:bodyPr>
            <a:normAutofit/>
          </a:bodyPr>
          <a:lstStyle>
            <a:lvl1pPr marL="0" indent="0" algn="ctr">
              <a:buFontTx/>
              <a:buNone/>
              <a:defRPr sz="4400" b="1" i="0">
                <a:latin typeface="Poppins" pitchFamily="2" charset="77"/>
                <a:cs typeface="Poppins" pitchFamily="2" charset="77"/>
              </a:defRPr>
            </a:lvl1pPr>
          </a:lstStyle>
          <a:p>
            <a:r>
              <a:rPr lang="en-US" dirty="0"/>
              <a:t>Break or Intro of New Topic Title with Image Background</a:t>
            </a:r>
          </a:p>
        </p:txBody>
      </p:sp>
      <p:sp>
        <p:nvSpPr>
          <p:cNvPr id="11" name="Rectangle 10">
            <a:extLst>
              <a:ext uri="{FF2B5EF4-FFF2-40B4-BE49-F238E27FC236}">
                <a16:creationId xmlns:a16="http://schemas.microsoft.com/office/drawing/2014/main" id="{2471D833-4557-D94E-8ADE-FD091E9D936C}"/>
              </a:ext>
            </a:extLst>
          </p:cNvPr>
          <p:cNvSpPr/>
          <p:nvPr userDrawn="1"/>
        </p:nvSpPr>
        <p:spPr>
          <a:xfrm flipV="1">
            <a:off x="0" y="6264129"/>
            <a:ext cx="12192000" cy="45719"/>
          </a:xfrm>
          <a:prstGeom prst="rect">
            <a:avLst/>
          </a:prstGeom>
          <a:solidFill>
            <a:srgbClr val="F27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CEFBD3-3586-48EF-8AFD-F5530974455F}"/>
              </a:ext>
            </a:extLst>
          </p:cNvPr>
          <p:cNvSpPr txBox="1"/>
          <p:nvPr userDrawn="1"/>
        </p:nvSpPr>
        <p:spPr>
          <a:xfrm>
            <a:off x="7432766" y="6474019"/>
            <a:ext cx="433442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2020 AGC Construction Safety &amp; Health Conference</a:t>
            </a:r>
            <a:endParaRPr lang="en-US" sz="1000" dirty="0">
              <a:solidFill>
                <a:srgbClr val="4E4E4E"/>
              </a:solidFill>
              <a:latin typeface="Nunito" pitchFamily="2" charset="77"/>
            </a:endParaRPr>
          </a:p>
        </p:txBody>
      </p:sp>
    </p:spTree>
    <p:extLst>
      <p:ext uri="{BB962C8B-B14F-4D97-AF65-F5344CB8AC3E}">
        <p14:creationId xmlns:p14="http://schemas.microsoft.com/office/powerpoint/2010/main" val="8230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A8804-AF52-3A4C-9647-42E0115E96D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084A8-99F4-4C47-A437-7DDEDE7E47C4}" type="slidenum">
              <a:rPr lang="en-US" smtClean="0"/>
              <a:t>‹#›</a:t>
            </a:fld>
            <a:endParaRPr lang="en-US"/>
          </a:p>
        </p:txBody>
      </p:sp>
    </p:spTree>
    <p:extLst>
      <p:ext uri="{BB962C8B-B14F-4D97-AF65-F5344CB8AC3E}">
        <p14:creationId xmlns:p14="http://schemas.microsoft.com/office/powerpoint/2010/main" val="532980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Title + SubTitle + poin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6096001" y="2241908"/>
            <a:ext cx="5343688" cy="1303233"/>
          </a:xfrm>
          <a:prstGeom prst="rect">
            <a:avLst/>
          </a:prstGeom>
        </p:spPr>
        <p:txBody>
          <a:bodyPr>
            <a:normAutofit/>
          </a:bodyPr>
          <a:lstStyle>
            <a:lvl1pPr marL="285750" indent="-285750">
              <a:buClr>
                <a:srgbClr val="F27128"/>
              </a:buClr>
              <a:buSzPct val="150000"/>
              <a:buFont typeface="Arial" panose="020B0604020202020204" pitchFamily="34" charset="0"/>
              <a:buChar char="•"/>
              <a:defRPr sz="1800" b="0" i="0">
                <a:solidFill>
                  <a:schemeClr val="tx1"/>
                </a:solidFill>
                <a:latin typeface="Nunito"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One</a:t>
            </a:r>
          </a:p>
          <a:p>
            <a:r>
              <a:rPr lang="en-US" dirty="0"/>
              <a:t>Point Two</a:t>
            </a:r>
          </a:p>
          <a:p>
            <a:r>
              <a:rPr lang="en-US" dirty="0"/>
              <a:t>Point Three</a:t>
            </a:r>
          </a:p>
          <a:p>
            <a:endParaRPr lang="en-US" dirty="0"/>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752311" y="1722008"/>
            <a:ext cx="4535652" cy="3460487"/>
          </a:xfrm>
          <a:prstGeom prst="rect">
            <a:avLst/>
          </a:prstGeom>
        </p:spPr>
        <p:txBody>
          <a:bodyPr anchor="ctr">
            <a:normAutofit/>
          </a:bodyPr>
          <a:lstStyle>
            <a:lvl1pPr marL="0" indent="0" algn="l">
              <a:buFontTx/>
              <a:buNone/>
              <a:defRPr sz="4400" b="1" i="0">
                <a:latin typeface="Poppins" pitchFamily="2" charset="77"/>
                <a:cs typeface="Poppins" pitchFamily="2" charset="77"/>
              </a:defRPr>
            </a:lvl1pPr>
          </a:lstStyle>
          <a:p>
            <a:r>
              <a:rPr lang="en-US" dirty="0"/>
              <a:t>Sample Title</a:t>
            </a:r>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F27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7128"/>
              </a:solidFill>
            </a:endParaRPr>
          </a:p>
        </p:txBody>
      </p:sp>
      <p:sp>
        <p:nvSpPr>
          <p:cNvPr id="9" name="Text Placeholder 19">
            <a:extLst>
              <a:ext uri="{FF2B5EF4-FFF2-40B4-BE49-F238E27FC236}">
                <a16:creationId xmlns:a16="http://schemas.microsoft.com/office/drawing/2014/main" id="{83CD2D48-D8D2-8341-A05F-05D85603BAA4}"/>
              </a:ext>
            </a:extLst>
          </p:cNvPr>
          <p:cNvSpPr>
            <a:spLocks noGrp="1"/>
          </p:cNvSpPr>
          <p:nvPr>
            <p:ph type="body" sz="quarter" idx="15" hasCustomPrompt="1"/>
          </p:nvPr>
        </p:nvSpPr>
        <p:spPr>
          <a:xfrm>
            <a:off x="6115437" y="1722008"/>
            <a:ext cx="5324252" cy="299646"/>
          </a:xfrm>
          <a:prstGeom prst="rect">
            <a:avLst/>
          </a:prstGeom>
        </p:spPr>
        <p:txBody>
          <a:bodyPr>
            <a:normAutofit/>
          </a:bodyPr>
          <a:lstStyle>
            <a:lvl1pPr marL="0" indent="0">
              <a:buFontTx/>
              <a:buNone/>
              <a:defRPr sz="1800" b="1" i="0">
                <a:solidFill>
                  <a:srgbClr val="F27128"/>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Subtitle One</a:t>
            </a:r>
          </a:p>
        </p:txBody>
      </p:sp>
      <p:sp>
        <p:nvSpPr>
          <p:cNvPr id="10" name="Text Placeholder 19">
            <a:extLst>
              <a:ext uri="{FF2B5EF4-FFF2-40B4-BE49-F238E27FC236}">
                <a16:creationId xmlns:a16="http://schemas.microsoft.com/office/drawing/2014/main" id="{D4B82B2C-700B-B440-9881-26B39C427D26}"/>
              </a:ext>
            </a:extLst>
          </p:cNvPr>
          <p:cNvSpPr>
            <a:spLocks noGrp="1"/>
          </p:cNvSpPr>
          <p:nvPr>
            <p:ph type="body" sz="quarter" idx="16" hasCustomPrompt="1"/>
          </p:nvPr>
        </p:nvSpPr>
        <p:spPr>
          <a:xfrm>
            <a:off x="6115437" y="3771525"/>
            <a:ext cx="5324252" cy="299646"/>
          </a:xfrm>
          <a:prstGeom prst="rect">
            <a:avLst/>
          </a:prstGeom>
        </p:spPr>
        <p:txBody>
          <a:bodyPr>
            <a:normAutofit/>
          </a:bodyPr>
          <a:lstStyle>
            <a:lvl1pPr marL="0" indent="0">
              <a:buFontTx/>
              <a:buNone/>
              <a:defRPr sz="1800" b="1" i="0">
                <a:solidFill>
                  <a:srgbClr val="F27128"/>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Subtitle Two</a:t>
            </a:r>
          </a:p>
        </p:txBody>
      </p:sp>
      <p:sp>
        <p:nvSpPr>
          <p:cNvPr id="11" name="Text Placeholder 19">
            <a:extLst>
              <a:ext uri="{FF2B5EF4-FFF2-40B4-BE49-F238E27FC236}">
                <a16:creationId xmlns:a16="http://schemas.microsoft.com/office/drawing/2014/main" id="{8704C630-C5B3-8647-9FA3-B1575313F4C7}"/>
              </a:ext>
            </a:extLst>
          </p:cNvPr>
          <p:cNvSpPr>
            <a:spLocks noGrp="1"/>
          </p:cNvSpPr>
          <p:nvPr>
            <p:ph type="body" sz="quarter" idx="17" hasCustomPrompt="1"/>
          </p:nvPr>
        </p:nvSpPr>
        <p:spPr>
          <a:xfrm>
            <a:off x="6096001" y="4301936"/>
            <a:ext cx="5343688" cy="1303233"/>
          </a:xfrm>
          <a:prstGeom prst="rect">
            <a:avLst/>
          </a:prstGeom>
        </p:spPr>
        <p:txBody>
          <a:bodyPr>
            <a:normAutofit/>
          </a:bodyPr>
          <a:lstStyle>
            <a:lvl1pPr marL="285750" indent="-285750">
              <a:buClr>
                <a:srgbClr val="F27128"/>
              </a:buClr>
              <a:buSzPct val="150000"/>
              <a:buFont typeface="Arial" panose="020B0604020202020204" pitchFamily="34" charset="0"/>
              <a:buChar char="•"/>
              <a:defRPr sz="1800" b="0" i="0">
                <a:solidFill>
                  <a:schemeClr val="tx1"/>
                </a:solidFill>
                <a:latin typeface="Nunito"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One</a:t>
            </a:r>
          </a:p>
          <a:p>
            <a:r>
              <a:rPr lang="en-US" dirty="0"/>
              <a:t>Point Two</a:t>
            </a:r>
          </a:p>
          <a:p>
            <a:r>
              <a:rPr lang="en-US" dirty="0"/>
              <a:t>Point Three</a:t>
            </a:r>
          </a:p>
          <a:p>
            <a:endParaRPr lang="en-US" dirty="0"/>
          </a:p>
        </p:txBody>
      </p:sp>
      <p:sp>
        <p:nvSpPr>
          <p:cNvPr id="12" name="TextBox 11">
            <a:extLst>
              <a:ext uri="{FF2B5EF4-FFF2-40B4-BE49-F238E27FC236}">
                <a16:creationId xmlns:a16="http://schemas.microsoft.com/office/drawing/2014/main" id="{B75060C6-F740-4908-BF11-13CA0C9F0EB4}"/>
              </a:ext>
            </a:extLst>
          </p:cNvPr>
          <p:cNvSpPr txBox="1"/>
          <p:nvPr userDrawn="1"/>
        </p:nvSpPr>
        <p:spPr>
          <a:xfrm>
            <a:off x="7432766" y="6474019"/>
            <a:ext cx="433442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2020 AGC Construction Safety &amp; Health Conference</a:t>
            </a:r>
            <a:endParaRPr lang="en-US" sz="1000" dirty="0">
              <a:solidFill>
                <a:srgbClr val="4E4E4E"/>
              </a:solidFill>
              <a:latin typeface="Nunito" pitchFamily="2" charset="77"/>
            </a:endParaRPr>
          </a:p>
        </p:txBody>
      </p:sp>
    </p:spTree>
    <p:extLst>
      <p:ext uri="{BB962C8B-B14F-4D97-AF65-F5344CB8AC3E}">
        <p14:creationId xmlns:p14="http://schemas.microsoft.com/office/powerpoint/2010/main" val="40599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Points + Image">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5680821" y="2506972"/>
            <a:ext cx="4914677" cy="3393537"/>
          </a:xfrm>
          <a:prstGeom prst="rect">
            <a:avLst/>
          </a:prstGeom>
        </p:spPr>
        <p:txBody>
          <a:bodyPr>
            <a:normAutofit/>
          </a:bodyPr>
          <a:lstStyle>
            <a:lvl1pPr marL="285750" indent="-285750">
              <a:buClr>
                <a:srgbClr val="F27128"/>
              </a:buClr>
              <a:buSzPct val="150000"/>
              <a:buFont typeface="Arial" panose="020B0604020202020204" pitchFamily="34" charset="0"/>
              <a:buChar char="•"/>
              <a:defRPr sz="1800" b="0" i="0">
                <a:solidFill>
                  <a:schemeClr val="tx1"/>
                </a:solidFill>
                <a:latin typeface="Nunito"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One</a:t>
            </a:r>
          </a:p>
          <a:p>
            <a:r>
              <a:rPr lang="en-US" dirty="0"/>
              <a:t>Point Two</a:t>
            </a:r>
          </a:p>
          <a:p>
            <a:r>
              <a:rPr lang="en-US" dirty="0"/>
              <a:t>Point Three</a:t>
            </a:r>
          </a:p>
          <a:p>
            <a:r>
              <a:rPr lang="en-US" dirty="0"/>
              <a:t>Point Four</a:t>
            </a:r>
          </a:p>
        </p:txBody>
      </p:sp>
      <p:sp>
        <p:nvSpPr>
          <p:cNvPr id="16" name="Picture Placeholder 42">
            <a:extLst>
              <a:ext uri="{FF2B5EF4-FFF2-40B4-BE49-F238E27FC236}">
                <a16:creationId xmlns:a16="http://schemas.microsoft.com/office/drawing/2014/main" id="{1B2D02DA-A124-E149-AA36-1EAE876D872C}"/>
              </a:ext>
            </a:extLst>
          </p:cNvPr>
          <p:cNvSpPr>
            <a:spLocks noGrp="1"/>
          </p:cNvSpPr>
          <p:nvPr>
            <p:ph type="pic" sz="quarter" idx="33"/>
          </p:nvPr>
        </p:nvSpPr>
        <p:spPr>
          <a:xfrm>
            <a:off x="574165" y="1353496"/>
            <a:ext cx="4224079" cy="4547014"/>
          </a:xfrm>
          <a:prstGeom prst="rect">
            <a:avLst/>
          </a:prstGeom>
          <a:solidFill>
            <a:schemeClr val="bg1">
              <a:lumMod val="8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100" b="0" i="0">
                <a:latin typeface="Nunito" pitchFamily="2" charset="77"/>
              </a:defRPr>
            </a:lvl1pPr>
          </a:lstStyle>
          <a:p>
            <a:endParaRPr lang="en-US" dirty="0"/>
          </a:p>
          <a:p>
            <a:r>
              <a:rPr lang="en-US" dirty="0"/>
              <a:t>Insert or Drag and Drop Image Here</a:t>
            </a:r>
          </a:p>
          <a:p>
            <a:endParaRPr lang="en-US" dirty="0"/>
          </a:p>
        </p:txBody>
      </p:sp>
      <p:sp>
        <p:nvSpPr>
          <p:cNvPr id="17" name="Text Placeholder 4">
            <a:extLst>
              <a:ext uri="{FF2B5EF4-FFF2-40B4-BE49-F238E27FC236}">
                <a16:creationId xmlns:a16="http://schemas.microsoft.com/office/drawing/2014/main" id="{526F6137-B09D-7742-A38F-35C76166FE37}"/>
              </a:ext>
            </a:extLst>
          </p:cNvPr>
          <p:cNvSpPr>
            <a:spLocks noGrp="1"/>
          </p:cNvSpPr>
          <p:nvPr>
            <p:ph type="body" sz="quarter" idx="13" hasCustomPrompt="1"/>
          </p:nvPr>
        </p:nvSpPr>
        <p:spPr>
          <a:xfrm>
            <a:off x="5680821" y="1684805"/>
            <a:ext cx="4914677" cy="687257"/>
          </a:xfrm>
          <a:prstGeom prst="rect">
            <a:avLst/>
          </a:prstGeom>
        </p:spPr>
        <p:txBody>
          <a:bodyPr>
            <a:normAutofit/>
          </a:bodyPr>
          <a:lstStyle>
            <a:lvl1pPr marL="0" indent="0">
              <a:buFontTx/>
              <a:buNone/>
              <a:defRPr sz="3200" b="1" i="0">
                <a:latin typeface="Poppins" pitchFamily="2" charset="77"/>
                <a:cs typeface="Poppins" pitchFamily="2" charset="77"/>
              </a:defRPr>
            </a:lvl1pPr>
          </a:lstStyle>
          <a:p>
            <a:r>
              <a:rPr lang="en-US" dirty="0"/>
              <a:t>Insert Heading</a:t>
            </a:r>
          </a:p>
        </p:txBody>
      </p:sp>
      <p:sp>
        <p:nvSpPr>
          <p:cNvPr id="29" name="Rectangle 28">
            <a:extLst>
              <a:ext uri="{FF2B5EF4-FFF2-40B4-BE49-F238E27FC236}">
                <a16:creationId xmlns:a16="http://schemas.microsoft.com/office/drawing/2014/main" id="{D7A92DE7-D6C7-5F4F-B035-62E2A650906C}"/>
              </a:ext>
            </a:extLst>
          </p:cNvPr>
          <p:cNvSpPr/>
          <p:nvPr userDrawn="1"/>
        </p:nvSpPr>
        <p:spPr>
          <a:xfrm flipV="1">
            <a:off x="0" y="6264129"/>
            <a:ext cx="12192000" cy="45719"/>
          </a:xfrm>
          <a:prstGeom prst="rect">
            <a:avLst/>
          </a:prstGeom>
          <a:solidFill>
            <a:srgbClr val="F27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206617-0897-4414-8DA4-CDE0F961F760}"/>
              </a:ext>
            </a:extLst>
          </p:cNvPr>
          <p:cNvSpPr txBox="1"/>
          <p:nvPr userDrawn="1"/>
        </p:nvSpPr>
        <p:spPr>
          <a:xfrm>
            <a:off x="7432766" y="6474019"/>
            <a:ext cx="433442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2020 AGC Construction Safety &amp; Health Conference</a:t>
            </a:r>
            <a:endParaRPr lang="en-US" sz="1000" dirty="0">
              <a:solidFill>
                <a:srgbClr val="4E4E4E"/>
              </a:solidFill>
              <a:latin typeface="Nunito" pitchFamily="2" charset="77"/>
            </a:endParaRPr>
          </a:p>
        </p:txBody>
      </p:sp>
    </p:spTree>
    <p:extLst>
      <p:ext uri="{BB962C8B-B14F-4D97-AF65-F5344CB8AC3E}">
        <p14:creationId xmlns:p14="http://schemas.microsoft.com/office/powerpoint/2010/main" val="204524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F27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7128"/>
              </a:solidFill>
            </a:endParaRPr>
          </a:p>
        </p:txBody>
      </p:sp>
      <p:sp>
        <p:nvSpPr>
          <p:cNvPr id="8" name="TextBox 7">
            <a:extLst>
              <a:ext uri="{FF2B5EF4-FFF2-40B4-BE49-F238E27FC236}">
                <a16:creationId xmlns:a16="http://schemas.microsoft.com/office/drawing/2014/main" id="{2A731D1D-B4BF-4F93-BDE8-62CD529670F2}"/>
              </a:ext>
            </a:extLst>
          </p:cNvPr>
          <p:cNvSpPr txBox="1"/>
          <p:nvPr userDrawn="1"/>
        </p:nvSpPr>
        <p:spPr>
          <a:xfrm>
            <a:off x="7432766" y="6474019"/>
            <a:ext cx="433442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2020 AGC Construction Safety &amp; Health Conference</a:t>
            </a:r>
            <a:endParaRPr lang="en-US" sz="1000" dirty="0">
              <a:solidFill>
                <a:srgbClr val="4E4E4E"/>
              </a:solidFill>
              <a:latin typeface="Nunito" pitchFamily="2" charset="77"/>
            </a:endParaRPr>
          </a:p>
        </p:txBody>
      </p:sp>
    </p:spTree>
    <p:extLst>
      <p:ext uri="{BB962C8B-B14F-4D97-AF65-F5344CB8AC3E}">
        <p14:creationId xmlns:p14="http://schemas.microsoft.com/office/powerpoint/2010/main" val="985186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 poin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1024320" y="1871831"/>
            <a:ext cx="9660804" cy="3310665"/>
          </a:xfrm>
          <a:prstGeom prst="rect">
            <a:avLst/>
          </a:prstGeom>
        </p:spPr>
        <p:txBody>
          <a:bodyPr>
            <a:normAutofit/>
          </a:bodyPr>
          <a:lstStyle>
            <a:lvl1pPr marL="285750" indent="-285750">
              <a:buClr>
                <a:srgbClr val="F27128"/>
              </a:buClr>
              <a:buSzPct val="150000"/>
              <a:buFont typeface="Arial" panose="020B0604020202020204" pitchFamily="34" charset="0"/>
              <a:buChar char="•"/>
              <a:defRPr sz="1800" b="0" i="0">
                <a:solidFill>
                  <a:schemeClr val="tx1"/>
                </a:solidFill>
                <a:latin typeface="Nunito"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One</a:t>
            </a:r>
          </a:p>
          <a:p>
            <a:r>
              <a:rPr lang="en-US" dirty="0"/>
              <a:t>Point Two</a:t>
            </a:r>
          </a:p>
          <a:p>
            <a:r>
              <a:rPr lang="en-US" dirty="0"/>
              <a:t>Point Three</a:t>
            </a:r>
          </a:p>
          <a:p>
            <a:endParaRPr lang="en-US" dirty="0"/>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1024320" y="461115"/>
            <a:ext cx="8354397" cy="914400"/>
          </a:xfrm>
          <a:prstGeom prst="rect">
            <a:avLst/>
          </a:prstGeom>
        </p:spPr>
        <p:txBody>
          <a:bodyPr>
            <a:normAutofit/>
          </a:bodyPr>
          <a:lstStyle>
            <a:lvl1pPr marL="0" indent="0" algn="l">
              <a:buFontTx/>
              <a:buNone/>
              <a:defRPr sz="4400" b="1" i="0">
                <a:latin typeface="Poppins" pitchFamily="2" charset="77"/>
                <a:cs typeface="Poppins" pitchFamily="2" charset="77"/>
              </a:defRPr>
            </a:lvl1pPr>
          </a:lstStyle>
          <a:p>
            <a:r>
              <a:rPr lang="en-US" dirty="0"/>
              <a:t>Sample Title</a:t>
            </a:r>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F27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DCA65DE-0F0F-1444-95AB-4B826B2B1C63}"/>
              </a:ext>
            </a:extLst>
          </p:cNvPr>
          <p:cNvSpPr txBox="1"/>
          <p:nvPr userDrawn="1"/>
        </p:nvSpPr>
        <p:spPr>
          <a:xfrm>
            <a:off x="7432766" y="6474019"/>
            <a:ext cx="433442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2020 AGC Construction Safety &amp; Health Conference</a:t>
            </a:r>
            <a:endParaRPr lang="en-US" sz="1000" dirty="0">
              <a:solidFill>
                <a:srgbClr val="4E4E4E"/>
              </a:solidFill>
              <a:latin typeface="Nunito" pitchFamily="2" charset="77"/>
            </a:endParaRPr>
          </a:p>
        </p:txBody>
      </p:sp>
    </p:spTree>
    <p:extLst>
      <p:ext uri="{BB962C8B-B14F-4D97-AF65-F5344CB8AC3E}">
        <p14:creationId xmlns:p14="http://schemas.microsoft.com/office/powerpoint/2010/main" val="130593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32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A8804-AF52-3A4C-9647-42E0115E96D1}"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084A8-99F4-4C47-A437-7DDEDE7E47C4}" type="slidenum">
              <a:rPr lang="en-US" smtClean="0"/>
              <a:t>‹#›</a:t>
            </a:fld>
            <a:endParaRPr lang="en-US"/>
          </a:p>
        </p:txBody>
      </p:sp>
    </p:spTree>
    <p:extLst>
      <p:ext uri="{BB962C8B-B14F-4D97-AF65-F5344CB8AC3E}">
        <p14:creationId xmlns:p14="http://schemas.microsoft.com/office/powerpoint/2010/main" val="40516656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71248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87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5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6613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983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3862662"/>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2" r:id="rId18"/>
    <p:sldLayoutId id="2147483653" r:id="rId19"/>
    <p:sldLayoutId id="2147483654" r:id="rId20"/>
    <p:sldLayoutId id="2147483655" r:id="rId21"/>
    <p:sldLayoutId id="2147483656" r:id="rId22"/>
    <p:sldLayoutId id="2147483823" r:id="rId23"/>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afety-la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jacksonlewis.com/sites/default/files/docs/Noffsinger.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afetylawyer@gmail.com" TargetMode="External"/><Relationship Id="rId2" Type="http://schemas.openxmlformats.org/officeDocument/2006/relationships/hyperlink" Target="http://www.safety-law.com/" TargetMode="Externa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osha.gov/laws-regs/standardinterpretations/2018-10-1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gress.gov/bill/117th-congress/house-bill/2588/cosponsors?searchResultViewType=expanded" TargetMode="External"/><Relationship Id="rId2" Type="http://schemas.openxmlformats.org/officeDocument/2006/relationships/hyperlink" Target="https://www.congress.gov/bill/117th-congress/senate-bill/1183?q=%7B%22search%22%3A%5B%221183%22%5D%7D&amp;s=2&amp;r=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DB741-D92E-44A4-AC29-C105D57D499E}"/>
              </a:ext>
            </a:extLst>
          </p:cNvPr>
          <p:cNvSpPr>
            <a:spLocks noGrp="1"/>
          </p:cNvSpPr>
          <p:nvPr>
            <p:ph type="ctrTitle"/>
          </p:nvPr>
        </p:nvSpPr>
        <p:spPr>
          <a:xfrm>
            <a:off x="361950" y="451424"/>
            <a:ext cx="10934700" cy="2791506"/>
          </a:xfrm>
        </p:spPr>
        <p:txBody>
          <a:bodyPr>
            <a:normAutofit fontScale="90000"/>
          </a:bodyPr>
          <a:lstStyle/>
          <a:p>
            <a:pPr algn="ctr"/>
            <a:r>
              <a:rPr lang="en-US" dirty="0">
                <a:latin typeface="Arial" panose="020B0604020202020204" pitchFamily="34" charset="0"/>
              </a:rPr>
              <a:t>CANNABIS</a:t>
            </a:r>
            <a:br>
              <a:rPr lang="en-US" dirty="0">
                <a:latin typeface="Arial" panose="020B0604020202020204" pitchFamily="34" charset="0"/>
              </a:rPr>
            </a:br>
            <a:r>
              <a:rPr lang="en-US" dirty="0">
                <a:latin typeface="Arial" panose="020B0604020202020204" pitchFamily="34" charset="0"/>
              </a:rPr>
              <a:t>&amp; </a:t>
            </a:r>
            <a:br>
              <a:rPr lang="en-US" dirty="0">
                <a:latin typeface="Arial" panose="020B0604020202020204" pitchFamily="34" charset="0"/>
              </a:rPr>
            </a:br>
            <a:r>
              <a:rPr lang="en-US" b="0" i="0" dirty="0">
                <a:effectLst/>
                <a:latin typeface="Arial" panose="020B0604020202020204" pitchFamily="34" charset="0"/>
              </a:rPr>
              <a:t>WORKPLACE SAFETY</a:t>
            </a:r>
            <a:br>
              <a:rPr lang="en-US" b="0" i="0" dirty="0">
                <a:effectLst/>
                <a:latin typeface="Arial" panose="020B0604020202020204" pitchFamily="34" charset="0"/>
              </a:rPr>
            </a:br>
            <a:endParaRPr lang="en-US" dirty="0">
              <a:latin typeface="+mn-lt"/>
            </a:endParaRPr>
          </a:p>
        </p:txBody>
      </p:sp>
      <p:sp>
        <p:nvSpPr>
          <p:cNvPr id="5" name="Subtitle 4">
            <a:extLst>
              <a:ext uri="{FF2B5EF4-FFF2-40B4-BE49-F238E27FC236}">
                <a16:creationId xmlns:a16="http://schemas.microsoft.com/office/drawing/2014/main" id="{B1DB1AAE-5A60-4F7B-BE6A-3E6D954F2B94}"/>
              </a:ext>
            </a:extLst>
          </p:cNvPr>
          <p:cNvSpPr>
            <a:spLocks noGrp="1"/>
          </p:cNvSpPr>
          <p:nvPr>
            <p:ph type="subTitle" idx="1"/>
          </p:nvPr>
        </p:nvSpPr>
        <p:spPr>
          <a:xfrm>
            <a:off x="1777464" y="2916570"/>
            <a:ext cx="8637072" cy="2381250"/>
          </a:xfrm>
        </p:spPr>
        <p:txBody>
          <a:bodyPr>
            <a:normAutofit/>
          </a:bodyPr>
          <a:lstStyle/>
          <a:p>
            <a:pPr algn="ctr"/>
            <a:r>
              <a:rPr lang="en-US" sz="2000" dirty="0"/>
              <a:t>Adele L.  Abrams, Esq., asp, CMSP</a:t>
            </a:r>
          </a:p>
          <a:p>
            <a:pPr algn="ctr"/>
            <a:r>
              <a:rPr lang="en-US" sz="2000" dirty="0"/>
              <a:t>Law Office of Adele L.  Abrams PC</a:t>
            </a:r>
          </a:p>
          <a:p>
            <a:pPr algn="ctr"/>
            <a:r>
              <a:rPr lang="en-US" sz="2000" dirty="0">
                <a:hlinkClick r:id="rId2"/>
              </a:rPr>
              <a:t>www.safety-law.com</a:t>
            </a:r>
            <a:endParaRPr lang="en-US" sz="2000" dirty="0"/>
          </a:p>
          <a:p>
            <a:pPr algn="ctr"/>
            <a:r>
              <a:rPr lang="en-US" sz="2000" dirty="0"/>
              <a:t>301-595-3520 OFFICE</a:t>
            </a:r>
          </a:p>
          <a:p>
            <a:pPr algn="ctr"/>
            <a:r>
              <a:rPr lang="en-US" sz="2000" dirty="0"/>
              <a:t>301-613-7498 MOBILE</a:t>
            </a:r>
          </a:p>
        </p:txBody>
      </p:sp>
      <p:pic>
        <p:nvPicPr>
          <p:cNvPr id="6" name="Picture 5">
            <a:extLst>
              <a:ext uri="{FF2B5EF4-FFF2-40B4-BE49-F238E27FC236}">
                <a16:creationId xmlns:a16="http://schemas.microsoft.com/office/drawing/2014/main" id="{A57274A3-AD1A-4E10-BBED-468B16C2A726}"/>
              </a:ext>
            </a:extLst>
          </p:cNvPr>
          <p:cNvPicPr>
            <a:picLocks noChangeAspect="1"/>
          </p:cNvPicPr>
          <p:nvPr/>
        </p:nvPicPr>
        <p:blipFill>
          <a:blip r:embed="rId3"/>
          <a:stretch>
            <a:fillRect/>
          </a:stretch>
        </p:blipFill>
        <p:spPr>
          <a:xfrm>
            <a:off x="3989387" y="5585342"/>
            <a:ext cx="4213225" cy="984398"/>
          </a:xfrm>
          <a:prstGeom prst="rect">
            <a:avLst/>
          </a:prstGeom>
        </p:spPr>
      </p:pic>
    </p:spTree>
    <p:extLst>
      <p:ext uri="{BB962C8B-B14F-4D97-AF65-F5344CB8AC3E}">
        <p14:creationId xmlns:p14="http://schemas.microsoft.com/office/powerpoint/2010/main" val="152765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7EBF410-4342-4A2A-B9B1-6F6F758AA1A9}"/>
              </a:ext>
            </a:extLst>
          </p:cNvPr>
          <p:cNvSpPr>
            <a:spLocks noGrp="1"/>
          </p:cNvSpPr>
          <p:nvPr>
            <p:ph type="title"/>
          </p:nvPr>
        </p:nvSpPr>
        <p:spPr>
          <a:xfrm>
            <a:off x="609601" y="211138"/>
            <a:ext cx="9648824" cy="1143000"/>
          </a:xfrm>
        </p:spPr>
        <p:txBody>
          <a:bodyPr>
            <a:normAutofit/>
          </a:bodyPr>
          <a:lstStyle/>
          <a:p>
            <a:pPr eaLnBrk="1" fontAlgn="auto" hangingPunct="1">
              <a:spcAft>
                <a:spcPts val="0"/>
              </a:spcAft>
              <a:defRPr/>
            </a:pPr>
            <a:r>
              <a:rPr lang="en-US" dirty="0"/>
              <a:t>KEY Legal Decisions – Medical Cannabis</a:t>
            </a:r>
          </a:p>
        </p:txBody>
      </p:sp>
      <p:sp>
        <p:nvSpPr>
          <p:cNvPr id="22531" name="Content Placeholder 2">
            <a:extLst>
              <a:ext uri="{FF2B5EF4-FFF2-40B4-BE49-F238E27FC236}">
                <a16:creationId xmlns:a16="http://schemas.microsoft.com/office/drawing/2014/main" id="{B6137C9A-B901-47BF-94FA-3255C27CB385}"/>
              </a:ext>
            </a:extLst>
          </p:cNvPr>
          <p:cNvSpPr>
            <a:spLocks noGrp="1"/>
          </p:cNvSpPr>
          <p:nvPr>
            <p:ph idx="1"/>
          </p:nvPr>
        </p:nvSpPr>
        <p:spPr>
          <a:xfrm>
            <a:off x="685799" y="1354138"/>
            <a:ext cx="10896599" cy="5122862"/>
          </a:xfrm>
        </p:spPr>
        <p:txBody>
          <a:bodyPr>
            <a:noAutofit/>
          </a:bodyPr>
          <a:lstStyle/>
          <a:p>
            <a:r>
              <a:rPr lang="en-US" altLang="en-US" i="1" dirty="0" err="1">
                <a:hlinkClick r:id="rId2">
                  <a:extLst>
                    <a:ext uri="{A12FA001-AC4F-418D-AE19-62706E023703}">
                      <ahyp:hlinkClr xmlns:ahyp="http://schemas.microsoft.com/office/drawing/2018/hyperlinkcolor" val="tx"/>
                    </a:ext>
                  </a:extLst>
                </a:hlinkClick>
              </a:rPr>
              <a:t>Noffsinger</a:t>
            </a:r>
            <a:r>
              <a:rPr lang="en-US" altLang="en-US" i="1" dirty="0">
                <a:hlinkClick r:id="rId2">
                  <a:extLst>
                    <a:ext uri="{A12FA001-AC4F-418D-AE19-62706E023703}">
                      <ahyp:hlinkClr xmlns:ahyp="http://schemas.microsoft.com/office/drawing/2018/hyperlinkcolor" val="tx"/>
                    </a:ext>
                  </a:extLst>
                </a:hlinkClick>
              </a:rPr>
              <a:t> v. SSC Niantic Operating Co., LLC, d/b/a Bride Brook Nursing &amp; Rehab. Ctr.</a:t>
            </a:r>
            <a:r>
              <a:rPr lang="en-US" altLang="en-US" i="1" dirty="0"/>
              <a:t>, </a:t>
            </a:r>
            <a:r>
              <a:rPr lang="en-US" altLang="en-US" dirty="0"/>
              <a:t> (D. Conn. 9/5/18).</a:t>
            </a:r>
          </a:p>
          <a:p>
            <a:pPr lvl="1"/>
            <a:r>
              <a:rPr lang="en-US" altLang="en-US" sz="1800" dirty="0"/>
              <a:t>Federal court held: refusing to hire a MMJ user because she tested positive on a pre-employment drug test violates Connecticut’s medical marijuana law, and granted SJ to applicant </a:t>
            </a:r>
          </a:p>
          <a:p>
            <a:pPr lvl="1"/>
            <a:r>
              <a:rPr lang="en-US" altLang="en-US" sz="1800" dirty="0"/>
              <a:t>Court declined to award attorneys’ fees or punitive damages, and dismissed her claim for NIED</a:t>
            </a:r>
          </a:p>
          <a:p>
            <a:pPr lvl="1"/>
            <a:r>
              <a:rPr lang="en-US" altLang="en-US" sz="1800" dirty="0"/>
              <a:t>Court </a:t>
            </a:r>
            <a:r>
              <a:rPr lang="en-US" altLang="en-US" sz="1800" u="sng" dirty="0"/>
              <a:t>rejected</a:t>
            </a:r>
            <a:r>
              <a:rPr lang="en-US" altLang="en-US" sz="1800" dirty="0"/>
              <a:t> “federal pre-emption” argument and held Federal Controlled Substances Act doesn't regulate employment, so not illegal to employ a marijuana user</a:t>
            </a:r>
          </a:p>
          <a:p>
            <a:pPr eaLnBrk="1" hangingPunct="1"/>
            <a:r>
              <a:rPr lang="en-US" altLang="en-US" i="1" dirty="0"/>
              <a:t>Coats v. DISH Network, Colo. Ct. of Appeals (2015).</a:t>
            </a:r>
          </a:p>
          <a:p>
            <a:pPr lvl="1" eaLnBrk="1" hangingPunct="1"/>
            <a:r>
              <a:rPr lang="en-US" altLang="en-US" sz="1800" dirty="0"/>
              <a:t>Reinforced right to terminate “positive” employee who held MMJ card, even in absence of evidence of impairment on the job.</a:t>
            </a:r>
          </a:p>
          <a:p>
            <a:pPr lvl="2" eaLnBrk="1" hangingPunct="1"/>
            <a:r>
              <a:rPr lang="en-US" altLang="en-US" sz="1800" dirty="0"/>
              <a:t>Basis was the fact that MMJ is still technically “Illegal” under federal law … if congressional bill passes, this decision could be invalid.</a:t>
            </a:r>
          </a:p>
          <a:p>
            <a:pPr eaLnBrk="1" hangingPunct="1"/>
            <a:r>
              <a:rPr lang="en-US" altLang="en-US" i="1" dirty="0" err="1"/>
              <a:t>Casias</a:t>
            </a:r>
            <a:r>
              <a:rPr lang="en-US" altLang="en-US" i="1" dirty="0"/>
              <a:t> v. Wal-Mart Stores, Inc.</a:t>
            </a:r>
            <a:r>
              <a:rPr lang="en-US" altLang="en-US" b="1" i="1" dirty="0"/>
              <a:t> (</a:t>
            </a:r>
            <a:r>
              <a:rPr lang="en-US" altLang="en-US" dirty="0"/>
              <a:t>6</a:t>
            </a:r>
            <a:r>
              <a:rPr lang="en-US" altLang="en-US" baseline="30000" dirty="0"/>
              <a:t>th</a:t>
            </a:r>
            <a:r>
              <a:rPr lang="en-US" altLang="en-US" dirty="0"/>
              <a:t> Circuit, 2012)</a:t>
            </a:r>
          </a:p>
          <a:p>
            <a:pPr lvl="1" eaLnBrk="1" hangingPunct="1"/>
            <a:r>
              <a:rPr lang="en-US" altLang="en-US" sz="1800" dirty="0"/>
              <a:t>Court held </a:t>
            </a:r>
            <a:r>
              <a:rPr lang="en-US" altLang="en-US" sz="1800" i="1" dirty="0" err="1"/>
              <a:t>Casias</a:t>
            </a:r>
            <a:r>
              <a:rPr lang="en-US" altLang="en-US" sz="1800" dirty="0"/>
              <a:t> had no claim of wrongful discharge as Michigan’s Medical Marijuana law did not regulate private industry. The law only provides protection from criminal prosecution</a:t>
            </a:r>
          </a:p>
          <a:p>
            <a:pPr lvl="1" eaLnBrk="1" hangingPunct="1"/>
            <a:r>
              <a:rPr lang="en-US" altLang="en-US" sz="1800" dirty="0"/>
              <a:t>BUT … Walmart just lost major case in AZ because state MMJ did have employment protections!</a:t>
            </a:r>
          </a:p>
        </p:txBody>
      </p:sp>
    </p:spTree>
    <p:extLst>
      <p:ext uri="{BB962C8B-B14F-4D97-AF65-F5344CB8AC3E}">
        <p14:creationId xmlns:p14="http://schemas.microsoft.com/office/powerpoint/2010/main" val="426131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CAE3FE6-C192-45BC-90CB-6159968BF053}"/>
              </a:ext>
            </a:extLst>
          </p:cNvPr>
          <p:cNvSpPr>
            <a:spLocks noGrp="1" noChangeArrowheads="1"/>
          </p:cNvSpPr>
          <p:nvPr>
            <p:ph type="title"/>
          </p:nvPr>
        </p:nvSpPr>
        <p:spPr bwMode="auto">
          <a:xfrm>
            <a:off x="685801" y="609601"/>
            <a:ext cx="10131425" cy="1066800"/>
          </a:xfrm>
        </p:spPr>
        <p:txBody>
          <a:bodyPr wrap="square" numCol="1" anchorCtr="0" compatLnSpc="1">
            <a:prstTxWarp prst="textNoShape">
              <a:avLst/>
            </a:prstTxWarp>
          </a:bodyPr>
          <a:lstStyle/>
          <a:p>
            <a:pPr>
              <a:defRPr/>
            </a:pPr>
            <a:r>
              <a:rPr lang="en-US" altLang="en-US" dirty="0"/>
              <a:t>ACLU MMJ Case</a:t>
            </a:r>
          </a:p>
        </p:txBody>
      </p:sp>
      <p:sp>
        <p:nvSpPr>
          <p:cNvPr id="33795" name="Rectangle 3">
            <a:extLst>
              <a:ext uri="{FF2B5EF4-FFF2-40B4-BE49-F238E27FC236}">
                <a16:creationId xmlns:a16="http://schemas.microsoft.com/office/drawing/2014/main" id="{41E52C7F-D665-449E-9739-A16F65916248}"/>
              </a:ext>
            </a:extLst>
          </p:cNvPr>
          <p:cNvSpPr>
            <a:spLocks noGrp="1"/>
          </p:cNvSpPr>
          <p:nvPr>
            <p:ph idx="1"/>
          </p:nvPr>
        </p:nvSpPr>
        <p:spPr>
          <a:xfrm>
            <a:off x="685801" y="2142067"/>
            <a:ext cx="10782299" cy="4201583"/>
          </a:xfrm>
        </p:spPr>
        <p:txBody>
          <a:bodyPr>
            <a:normAutofit fontScale="92500" lnSpcReduction="10000"/>
          </a:bodyPr>
          <a:lstStyle/>
          <a:p>
            <a:r>
              <a:rPr lang="en-US" altLang="en-US" sz="2400" i="1" dirty="0"/>
              <a:t>ACLU v. Darlington Fabrics, </a:t>
            </a:r>
            <a:r>
              <a:rPr lang="en-US" altLang="en-US" sz="2400" dirty="0"/>
              <a:t>held applicant was discriminated against for refusal to hire due to admission of MMJ use for migraines</a:t>
            </a:r>
          </a:p>
          <a:p>
            <a:r>
              <a:rPr lang="en-US" altLang="en-US" sz="2400" dirty="0"/>
              <a:t>Candidate had disclosed use and promised not to come to work under influence but was told she would not be hired because of current use of MMJ.</a:t>
            </a:r>
          </a:p>
          <a:p>
            <a:r>
              <a:rPr lang="en-US" altLang="en-US" sz="2400" dirty="0"/>
              <a:t>She was NOT alleging discrimination under federal ADA, but under RI MMJ Act, which prohibits employment discrimination based on individual’s status as MMJ cardholder.</a:t>
            </a:r>
          </a:p>
          <a:p>
            <a:pPr lvl="1"/>
            <a:r>
              <a:rPr lang="en-US" altLang="en-US" sz="2400" dirty="0"/>
              <a:t>Employer lost on Summary Judgment and case is still active</a:t>
            </a:r>
          </a:p>
          <a:p>
            <a:r>
              <a:rPr lang="en-US" altLang="en-US" sz="2400" dirty="0"/>
              <a:t>States with similar protections: AZ, CT, DE, IL, ME, MN, NV and NY</a:t>
            </a:r>
          </a:p>
          <a:p>
            <a:pPr lvl="1" eaLnBrk="1" hangingPunct="1">
              <a:buFont typeface="Arial" panose="020B0604020202020204" pitchFamily="34" charset="0"/>
              <a:buChar char="–"/>
            </a:pPr>
            <a:r>
              <a:rPr lang="en-US" altLang="en-US" sz="2400" dirty="0"/>
              <a:t>Arizona and Delaware laws are similar to RI and seek to prevent discrimination in “</a:t>
            </a:r>
            <a:r>
              <a:rPr lang="en-US" altLang="en-US" sz="2400" i="1" dirty="0"/>
              <a:t>hiring, termination, or any term or condition of employment, or otherwise </a:t>
            </a:r>
            <a:r>
              <a:rPr lang="en-US" altLang="en-US" sz="2400" i="1" dirty="0" err="1"/>
              <a:t>penaliz</a:t>
            </a:r>
            <a:r>
              <a:rPr lang="en-US" altLang="en-US" sz="2400" i="1" dirty="0"/>
              <a:t>[</a:t>
            </a:r>
            <a:r>
              <a:rPr lang="en-US" altLang="en-US" sz="2400" i="1" dirty="0" err="1"/>
              <a:t>ing</a:t>
            </a:r>
            <a:r>
              <a:rPr lang="en-US" altLang="en-US" sz="2400" i="1" dirty="0"/>
              <a:t>] a person…status as a cardholder</a:t>
            </a:r>
            <a:r>
              <a:rPr lang="en-US" altLang="en-US" sz="2400" dirty="0"/>
              <a:t>” or due to positive drug test for marijuana. </a:t>
            </a:r>
          </a:p>
          <a:p>
            <a:pPr lvl="1">
              <a:buFont typeface="Arial" panose="020B0604020202020204" pitchFamily="34" charset="0"/>
              <a:buNone/>
            </a:pPr>
            <a:endParaRPr lang="en-US" alt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0FD1-A61B-40A0-9416-9D0D35735A6E}"/>
              </a:ext>
            </a:extLst>
          </p:cNvPr>
          <p:cNvSpPr>
            <a:spLocks noGrp="1"/>
          </p:cNvSpPr>
          <p:nvPr>
            <p:ph type="title"/>
          </p:nvPr>
        </p:nvSpPr>
        <p:spPr>
          <a:xfrm>
            <a:off x="685801" y="104775"/>
            <a:ext cx="10131425" cy="1456267"/>
          </a:xfrm>
        </p:spPr>
        <p:txBody>
          <a:bodyPr/>
          <a:lstStyle/>
          <a:p>
            <a:pPr>
              <a:defRPr/>
            </a:pPr>
            <a:r>
              <a:rPr lang="en-US" dirty="0"/>
              <a:t>Medical Cannabis &amp; Worker’s Comp</a:t>
            </a:r>
          </a:p>
        </p:txBody>
      </p:sp>
      <p:sp>
        <p:nvSpPr>
          <p:cNvPr id="21507" name="Content Placeholder 2">
            <a:extLst>
              <a:ext uri="{FF2B5EF4-FFF2-40B4-BE49-F238E27FC236}">
                <a16:creationId xmlns:a16="http://schemas.microsoft.com/office/drawing/2014/main" id="{000FE4D8-D100-47E2-B515-AF49E11D6A51}"/>
              </a:ext>
            </a:extLst>
          </p:cNvPr>
          <p:cNvSpPr>
            <a:spLocks noGrp="1"/>
          </p:cNvSpPr>
          <p:nvPr>
            <p:ph sz="half" idx="1"/>
          </p:nvPr>
        </p:nvSpPr>
        <p:spPr>
          <a:xfrm>
            <a:off x="609600" y="1363287"/>
            <a:ext cx="4876800" cy="5208963"/>
          </a:xfrm>
        </p:spPr>
        <p:txBody>
          <a:bodyPr>
            <a:normAutofit fontScale="70000" lnSpcReduction="20000"/>
          </a:bodyPr>
          <a:lstStyle/>
          <a:p>
            <a:r>
              <a:rPr lang="en-US" altLang="en-US" sz="2400" dirty="0"/>
              <a:t>The following states hold that employers must reimburse workers who are legal medical cannabis patients :</a:t>
            </a:r>
          </a:p>
          <a:p>
            <a:pPr lvl="1"/>
            <a:r>
              <a:rPr lang="en-US" altLang="en-US" sz="2400" dirty="0"/>
              <a:t>Arizona</a:t>
            </a:r>
          </a:p>
          <a:p>
            <a:pPr lvl="1"/>
            <a:r>
              <a:rPr lang="en-US" altLang="en-US" sz="2400" dirty="0"/>
              <a:t>Connecticut</a:t>
            </a:r>
          </a:p>
          <a:p>
            <a:pPr lvl="1"/>
            <a:r>
              <a:rPr lang="en-US" altLang="en-US" sz="2400" dirty="0"/>
              <a:t>Hawaii</a:t>
            </a:r>
          </a:p>
          <a:p>
            <a:pPr lvl="1"/>
            <a:r>
              <a:rPr lang="en-US" altLang="en-US" sz="2400" dirty="0"/>
              <a:t>Maine</a:t>
            </a:r>
          </a:p>
          <a:p>
            <a:pPr lvl="1"/>
            <a:r>
              <a:rPr lang="en-US" altLang="en-US" sz="2400" dirty="0"/>
              <a:t>Minnesota</a:t>
            </a:r>
          </a:p>
          <a:p>
            <a:pPr lvl="1"/>
            <a:r>
              <a:rPr lang="en-US" altLang="en-US" sz="2400" dirty="0"/>
              <a:t>New Hampshire</a:t>
            </a:r>
          </a:p>
          <a:p>
            <a:pPr lvl="1"/>
            <a:r>
              <a:rPr lang="en-US" altLang="en-US" sz="2400" dirty="0"/>
              <a:t>New Jersey</a:t>
            </a:r>
          </a:p>
          <a:p>
            <a:pPr lvl="1"/>
            <a:r>
              <a:rPr lang="en-US" altLang="en-US" sz="2400" dirty="0"/>
              <a:t>New Mexico</a:t>
            </a:r>
          </a:p>
          <a:p>
            <a:pPr lvl="1"/>
            <a:r>
              <a:rPr lang="en-US" altLang="en-US" sz="2400" dirty="0"/>
              <a:t>New York</a:t>
            </a:r>
          </a:p>
          <a:p>
            <a:pPr lvl="1"/>
            <a:r>
              <a:rPr lang="en-US" altLang="en-US" sz="2400" dirty="0"/>
              <a:t> Rhode Island</a:t>
            </a:r>
          </a:p>
          <a:p>
            <a:pPr lvl="1"/>
            <a:r>
              <a:rPr lang="en-US" altLang="en-US" sz="2400" dirty="0"/>
              <a:t>Vermont</a:t>
            </a:r>
          </a:p>
          <a:p>
            <a:endParaRPr lang="en-US" altLang="en-US" dirty="0"/>
          </a:p>
        </p:txBody>
      </p:sp>
      <p:sp>
        <p:nvSpPr>
          <p:cNvPr id="21508" name="Content Placeholder 3">
            <a:extLst>
              <a:ext uri="{FF2B5EF4-FFF2-40B4-BE49-F238E27FC236}">
                <a16:creationId xmlns:a16="http://schemas.microsoft.com/office/drawing/2014/main" id="{37459EF3-873D-4A70-9F50-DE04EFDFE99A}"/>
              </a:ext>
            </a:extLst>
          </p:cNvPr>
          <p:cNvSpPr>
            <a:spLocks noGrp="1"/>
          </p:cNvSpPr>
          <p:nvPr>
            <p:ph sz="half" idx="2"/>
          </p:nvPr>
        </p:nvSpPr>
        <p:spPr>
          <a:xfrm>
            <a:off x="6257925" y="1561042"/>
            <a:ext cx="4876800" cy="4090900"/>
          </a:xfrm>
        </p:spPr>
        <p:txBody>
          <a:bodyPr>
            <a:normAutofit fontScale="70000" lnSpcReduction="20000"/>
          </a:bodyPr>
          <a:lstStyle/>
          <a:p>
            <a:pPr>
              <a:buFont typeface="Arial" panose="020B0604020202020204" pitchFamily="34" charset="0"/>
              <a:buChar char="•"/>
            </a:pPr>
            <a:r>
              <a:rPr lang="en-US" altLang="en-US" sz="2800" dirty="0"/>
              <a:t>State laws in flux:</a:t>
            </a:r>
          </a:p>
          <a:p>
            <a:pPr lvl="1">
              <a:buFont typeface="Arial" panose="020B0604020202020204" pitchFamily="34" charset="0"/>
              <a:buChar char="•"/>
            </a:pPr>
            <a:r>
              <a:rPr lang="en-US" altLang="en-US" sz="2600" dirty="0"/>
              <a:t>Delaware</a:t>
            </a:r>
          </a:p>
          <a:p>
            <a:pPr lvl="1">
              <a:buFont typeface="Arial" panose="020B0604020202020204" pitchFamily="34" charset="0"/>
              <a:buChar char="•"/>
            </a:pPr>
            <a:r>
              <a:rPr lang="en-US" altLang="en-US" sz="2600" dirty="0"/>
              <a:t>Maryland</a:t>
            </a:r>
          </a:p>
          <a:p>
            <a:pPr lvl="1">
              <a:buFont typeface="Arial" panose="020B0604020202020204" pitchFamily="34" charset="0"/>
              <a:buChar char="•"/>
            </a:pPr>
            <a:r>
              <a:rPr lang="en-US" altLang="en-US" sz="2600" dirty="0"/>
              <a:t>Pennsylvania</a:t>
            </a:r>
          </a:p>
          <a:p>
            <a:pPr marL="457200" lvl="1" indent="0">
              <a:buNone/>
            </a:pPr>
            <a:endParaRPr lang="en-US" altLang="en-US" sz="2600" dirty="0"/>
          </a:p>
          <a:p>
            <a:pPr>
              <a:buFont typeface="Arial" panose="020B0604020202020204" pitchFamily="34" charset="0"/>
              <a:buChar char="•"/>
            </a:pPr>
            <a:r>
              <a:rPr lang="en-US" altLang="en-US" sz="2800" dirty="0"/>
              <a:t>The following states hold that employers do NOT have to reimburse workers:</a:t>
            </a:r>
          </a:p>
          <a:p>
            <a:pPr lvl="1"/>
            <a:r>
              <a:rPr lang="en-US" altLang="en-US" sz="2800" dirty="0"/>
              <a:t>Florida</a:t>
            </a:r>
          </a:p>
          <a:p>
            <a:pPr lvl="1"/>
            <a:r>
              <a:rPr lang="en-US" altLang="en-US" sz="2800" dirty="0"/>
              <a:t>Massachusetts</a:t>
            </a:r>
          </a:p>
          <a:p>
            <a:pPr lvl="1"/>
            <a:r>
              <a:rPr lang="en-US" altLang="en-US" sz="2800" dirty="0"/>
              <a:t>Michigan</a:t>
            </a:r>
          </a:p>
          <a:p>
            <a:pPr lvl="1"/>
            <a:r>
              <a:rPr lang="en-US" altLang="en-US" sz="2800" dirty="0"/>
              <a:t>North Dakota</a:t>
            </a:r>
          </a:p>
        </p:txBody>
      </p:sp>
    </p:spTree>
    <p:extLst>
      <p:ext uri="{BB962C8B-B14F-4D97-AF65-F5344CB8AC3E}">
        <p14:creationId xmlns:p14="http://schemas.microsoft.com/office/powerpoint/2010/main" val="427682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49C3C-5B63-4834-92B6-015951B1D30B}"/>
              </a:ext>
            </a:extLst>
          </p:cNvPr>
          <p:cNvSpPr>
            <a:spLocks noGrp="1"/>
          </p:cNvSpPr>
          <p:nvPr>
            <p:ph type="title"/>
          </p:nvPr>
        </p:nvSpPr>
        <p:spPr>
          <a:xfrm>
            <a:off x="685801" y="304800"/>
            <a:ext cx="10131425" cy="1456267"/>
          </a:xfrm>
        </p:spPr>
        <p:txBody>
          <a:bodyPr>
            <a:normAutofit/>
          </a:bodyPr>
          <a:lstStyle/>
          <a:p>
            <a:r>
              <a:rPr lang="en-US" sz="4400" dirty="0"/>
              <a:t>NJ &amp; worker’s Comp Cannabis Payment</a:t>
            </a:r>
          </a:p>
        </p:txBody>
      </p:sp>
      <p:sp>
        <p:nvSpPr>
          <p:cNvPr id="6" name="Content Placeholder 5">
            <a:extLst>
              <a:ext uri="{FF2B5EF4-FFF2-40B4-BE49-F238E27FC236}">
                <a16:creationId xmlns:a16="http://schemas.microsoft.com/office/drawing/2014/main" id="{FCB43396-798F-4A3D-AECA-04873C5B6292}"/>
              </a:ext>
            </a:extLst>
          </p:cNvPr>
          <p:cNvSpPr>
            <a:spLocks noGrp="1"/>
          </p:cNvSpPr>
          <p:nvPr>
            <p:ph idx="1"/>
          </p:nvPr>
        </p:nvSpPr>
        <p:spPr>
          <a:xfrm>
            <a:off x="685801" y="1400175"/>
            <a:ext cx="10131425" cy="5057775"/>
          </a:xfrm>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NJ Superior Court, Appellate Division, recently held that an employer is required to reimburse its employee for the worker’s use of medical marijuana prescribed for chronic pain following a work-related accident. </a:t>
            </a:r>
          </a:p>
          <a:p>
            <a:r>
              <a:rPr lang="en-US" sz="2000" i="1" dirty="0">
                <a:effectLst/>
                <a:latin typeface="Calibri" panose="020F0502020204030204" pitchFamily="34" charset="0"/>
                <a:ea typeface="Calibri" panose="020F0502020204030204" pitchFamily="34" charset="0"/>
                <a:cs typeface="Times New Roman" panose="02020603050405020304" pitchFamily="18" charset="0"/>
              </a:rPr>
              <a:t>Hager v. M&amp;K Construction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the latest in a series affirming this position in New Jersey, in both the private and public sector</a:t>
            </a:r>
          </a:p>
          <a:p>
            <a:r>
              <a:rPr lang="en-US" sz="2000" dirty="0">
                <a:latin typeface="Calibri" panose="020F0502020204030204" pitchFamily="34" charset="0"/>
                <a:ea typeface="Calibri" panose="020F0502020204030204" pitchFamily="34" charset="0"/>
                <a:cs typeface="Times New Roman" panose="02020603050405020304" pitchFamily="18" charset="0"/>
              </a:rPr>
              <a:t>C</a:t>
            </a:r>
            <a:r>
              <a:rPr lang="en-US" sz="2000" dirty="0">
                <a:effectLst/>
                <a:latin typeface="Calibri" panose="020F0502020204030204" pitchFamily="34" charset="0"/>
                <a:ea typeface="Calibri" panose="020F0502020204030204" pitchFamily="34" charset="0"/>
                <a:cs typeface="Times New Roman" panose="02020603050405020304" pitchFamily="18" charset="0"/>
              </a:rPr>
              <a:t>ourt found there was not a tension between the NJ Medical Marijuana Act and the Controlled Substances Act, because the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employer</a:t>
            </a:r>
            <a:r>
              <a:rPr lang="en-US" sz="2000" dirty="0">
                <a:effectLst/>
                <a:latin typeface="Calibri" panose="020F0502020204030204" pitchFamily="34" charset="0"/>
                <a:ea typeface="Calibri" panose="020F0502020204030204" pitchFamily="34" charset="0"/>
                <a:cs typeface="Times New Roman" panose="02020603050405020304" pitchFamily="18" charset="0"/>
              </a:rPr>
              <a:t> was not being required to possess, manufacture or distribute the drug but only to reimburse its employee for the purchase of medical marijuana; therefore, the employer faced no threat of prosecution as it had alleged. </a:t>
            </a:r>
          </a:p>
          <a:p>
            <a:r>
              <a:rPr lang="en-US" sz="2000" dirty="0">
                <a:latin typeface="Calibri" panose="020F0502020204030204" pitchFamily="34" charset="0"/>
                <a:ea typeface="Calibri" panose="020F0502020204030204" pitchFamily="34" charset="0"/>
                <a:cs typeface="Times New Roman" panose="02020603050405020304" pitchFamily="18" charset="0"/>
              </a:rPr>
              <a:t>Injured worker </a:t>
            </a:r>
            <a:r>
              <a:rPr lang="en-US" sz="2000" dirty="0">
                <a:effectLst/>
                <a:latin typeface="Calibri" panose="020F0502020204030204" pitchFamily="34" charset="0"/>
                <a:ea typeface="Calibri" panose="020F0502020204030204" pitchFamily="34" charset="0"/>
                <a:cs typeface="Times New Roman" panose="02020603050405020304" pitchFamily="18" charset="0"/>
              </a:rPr>
              <a:t>had chronic back pain from work injuries and resulting surgeries, and after 15 years of opiate use, became a medical marijuana patient – court agreed this was beneficial compared with opiate use</a:t>
            </a:r>
          </a:p>
          <a:p>
            <a:pPr>
              <a:buFont typeface="Wingdings" panose="05000000000000000000" pitchFamily="2" charset="2"/>
              <a:buChar char="Ø"/>
            </a:pPr>
            <a:r>
              <a:rPr lang="en-US" sz="2000" b="1" i="1" dirty="0">
                <a:latin typeface="Calibri" panose="020F0502020204030204" pitchFamily="34" charset="0"/>
                <a:cs typeface="Times New Roman" panose="02020603050405020304" pitchFamily="18" charset="0"/>
              </a:rPr>
              <a:t>Similar decisions now in Maine and NH – impact earlier decisions in PA</a:t>
            </a:r>
            <a:endParaRPr lang="en-US" sz="2000" b="1" i="1" dirty="0"/>
          </a:p>
        </p:txBody>
      </p:sp>
    </p:spTree>
    <p:extLst>
      <p:ext uri="{BB962C8B-B14F-4D97-AF65-F5344CB8AC3E}">
        <p14:creationId xmlns:p14="http://schemas.microsoft.com/office/powerpoint/2010/main" val="112794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20AF201A-09D5-46CC-8F48-BE9C755D093F}"/>
              </a:ext>
            </a:extLst>
          </p:cNvPr>
          <p:cNvSpPr>
            <a:spLocks noGrp="1" noChangeArrowheads="1"/>
          </p:cNvSpPr>
          <p:nvPr>
            <p:ph type="title"/>
          </p:nvPr>
        </p:nvSpPr>
        <p:spPr>
          <a:xfrm>
            <a:off x="152401" y="57150"/>
            <a:ext cx="10131425" cy="1456267"/>
          </a:xfrm>
        </p:spPr>
        <p:txBody>
          <a:bodyPr>
            <a:normAutofit/>
          </a:bodyPr>
          <a:lstStyle/>
          <a:p>
            <a:pPr>
              <a:defRPr/>
            </a:pPr>
            <a:r>
              <a:rPr lang="en-US" sz="4000" dirty="0"/>
              <a:t>Developing Prevention Programs</a:t>
            </a:r>
          </a:p>
        </p:txBody>
      </p:sp>
      <p:sp>
        <p:nvSpPr>
          <p:cNvPr id="13315" name="Rectangle 3">
            <a:extLst>
              <a:ext uri="{FF2B5EF4-FFF2-40B4-BE49-F238E27FC236}">
                <a16:creationId xmlns:a16="http://schemas.microsoft.com/office/drawing/2014/main" id="{A84682AF-57E5-4233-A4FC-1F15D8E8A250}"/>
              </a:ext>
            </a:extLst>
          </p:cNvPr>
          <p:cNvSpPr>
            <a:spLocks noGrp="1"/>
          </p:cNvSpPr>
          <p:nvPr>
            <p:ph idx="1"/>
          </p:nvPr>
        </p:nvSpPr>
        <p:spPr>
          <a:xfrm>
            <a:off x="685801" y="1152525"/>
            <a:ext cx="10131425" cy="5339715"/>
          </a:xfrm>
        </p:spPr>
        <p:txBody>
          <a:bodyPr/>
          <a:lstStyle/>
          <a:p>
            <a:pPr marL="609600" indent="-609600">
              <a:buNone/>
            </a:pPr>
            <a:r>
              <a:rPr lang="en-US" altLang="en-US" sz="2800" dirty="0"/>
              <a:t>There are five basic components of substance abuse prevention programs:</a:t>
            </a:r>
          </a:p>
          <a:p>
            <a:pPr marL="609600" indent="-609600">
              <a:buFont typeface="Wingdings" panose="05000000000000000000" pitchFamily="2" charset="2"/>
              <a:buAutoNum type="arabicPeriod"/>
            </a:pPr>
            <a:r>
              <a:rPr lang="en-US" altLang="en-US" sz="2800" dirty="0"/>
              <a:t>A written policy</a:t>
            </a:r>
          </a:p>
          <a:p>
            <a:pPr marL="609600" indent="-609600">
              <a:buFont typeface="Wingdings" panose="05000000000000000000" pitchFamily="2" charset="2"/>
              <a:buAutoNum type="arabicPeriod"/>
            </a:pPr>
            <a:r>
              <a:rPr lang="en-US" altLang="en-US" sz="2800" dirty="0"/>
              <a:t>Supervisor training</a:t>
            </a:r>
          </a:p>
          <a:p>
            <a:pPr marL="609600" indent="-609600">
              <a:buFont typeface="Wingdings" panose="05000000000000000000" pitchFamily="2" charset="2"/>
              <a:buAutoNum type="arabicPeriod"/>
            </a:pPr>
            <a:r>
              <a:rPr lang="en-US" altLang="en-US" sz="2800" dirty="0"/>
              <a:t>Employee education</a:t>
            </a:r>
          </a:p>
          <a:p>
            <a:pPr marL="609600" indent="-609600">
              <a:buFont typeface="Wingdings" panose="05000000000000000000" pitchFamily="2" charset="2"/>
              <a:buAutoNum type="arabicPeriod"/>
            </a:pPr>
            <a:r>
              <a:rPr lang="en-US" altLang="en-US" sz="2800" dirty="0"/>
              <a:t>Employee assistance</a:t>
            </a:r>
          </a:p>
          <a:p>
            <a:pPr marL="609600" indent="-609600">
              <a:buFont typeface="Wingdings" panose="05000000000000000000" pitchFamily="2" charset="2"/>
              <a:buAutoNum type="arabicPeriod"/>
            </a:pPr>
            <a:r>
              <a:rPr lang="en-US" altLang="en-US" sz="2800" dirty="0"/>
              <a:t>Drug and alcohol testing</a:t>
            </a:r>
          </a:p>
          <a:p>
            <a:pPr marL="609600" indent="-609600"/>
            <a:endParaRPr lang="en-US"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3DC0-D374-4EAB-8DE9-17E8DDA0E2D6}"/>
              </a:ext>
            </a:extLst>
          </p:cNvPr>
          <p:cNvSpPr>
            <a:spLocks noGrp="1"/>
          </p:cNvSpPr>
          <p:nvPr>
            <p:ph type="title"/>
          </p:nvPr>
        </p:nvSpPr>
        <p:spPr>
          <a:xfrm>
            <a:off x="531653" y="199697"/>
            <a:ext cx="10131425" cy="1456267"/>
          </a:xfrm>
        </p:spPr>
        <p:txBody>
          <a:bodyPr/>
          <a:lstStyle/>
          <a:p>
            <a:pPr>
              <a:defRPr/>
            </a:pPr>
            <a:r>
              <a:rPr lang="en-US" dirty="0"/>
              <a:t>Drug Free Workplace Policy</a:t>
            </a:r>
          </a:p>
        </p:txBody>
      </p:sp>
      <p:sp>
        <p:nvSpPr>
          <p:cNvPr id="15363" name="Content Placeholder 2">
            <a:extLst>
              <a:ext uri="{FF2B5EF4-FFF2-40B4-BE49-F238E27FC236}">
                <a16:creationId xmlns:a16="http://schemas.microsoft.com/office/drawing/2014/main" id="{4D7F7D6C-580E-413A-A981-55FCF0D1B519}"/>
              </a:ext>
            </a:extLst>
          </p:cNvPr>
          <p:cNvSpPr>
            <a:spLocks noGrp="1"/>
          </p:cNvSpPr>
          <p:nvPr>
            <p:ph idx="1"/>
          </p:nvPr>
        </p:nvSpPr>
        <p:spPr>
          <a:xfrm>
            <a:off x="482138" y="1817871"/>
            <a:ext cx="10251961" cy="4283671"/>
          </a:xfrm>
        </p:spPr>
        <p:txBody>
          <a:bodyPr>
            <a:noAutofit/>
          </a:bodyPr>
          <a:lstStyle/>
          <a:p>
            <a:r>
              <a:rPr lang="en-US" altLang="en-US" sz="2000" dirty="0"/>
              <a:t>Should include:</a:t>
            </a:r>
          </a:p>
          <a:p>
            <a:pPr lvl="1"/>
            <a:r>
              <a:rPr lang="en-US" altLang="en-US" sz="2000" dirty="0"/>
              <a:t>Rationale </a:t>
            </a:r>
          </a:p>
          <a:p>
            <a:pPr lvl="1"/>
            <a:r>
              <a:rPr lang="en-US" altLang="en-US" sz="2000" dirty="0"/>
              <a:t>Prohibited behaviors - – is focus “impairment” or “positive test”?</a:t>
            </a:r>
          </a:p>
          <a:p>
            <a:pPr lvl="1"/>
            <a:r>
              <a:rPr lang="en-US" altLang="en-US" sz="2000" dirty="0"/>
              <a:t>Substances covered</a:t>
            </a:r>
          </a:p>
          <a:p>
            <a:pPr lvl="1"/>
            <a:r>
              <a:rPr lang="en-US" altLang="en-US" sz="2000" dirty="0"/>
              <a:t>Employees affected</a:t>
            </a:r>
          </a:p>
          <a:p>
            <a:pPr lvl="1"/>
            <a:r>
              <a:rPr lang="en-US" altLang="en-US" sz="2000" dirty="0"/>
              <a:t>Consequences of policy violation</a:t>
            </a:r>
          </a:p>
          <a:p>
            <a:pPr lvl="1"/>
            <a:r>
              <a:rPr lang="en-US" altLang="en-US" sz="2000" dirty="0"/>
              <a:t>Enforcement means</a:t>
            </a:r>
          </a:p>
          <a:p>
            <a:pPr lvl="1"/>
            <a:r>
              <a:rPr lang="en-US" altLang="en-US" sz="2000" dirty="0"/>
              <a:t>Availability of assistance</a:t>
            </a:r>
          </a:p>
          <a:p>
            <a:pPr lvl="1">
              <a:buFont typeface="Wingdings" panose="05000000000000000000" pitchFamily="2" charset="2"/>
              <a:buChar char="Ø"/>
            </a:pPr>
            <a:r>
              <a:rPr lang="en-US" altLang="en-US" sz="2000" u="sng" dirty="0"/>
              <a:t>Very important</a:t>
            </a:r>
            <a:r>
              <a:rPr lang="en-US" altLang="en-US" sz="2000" dirty="0"/>
              <a:t> that programs at union operations be developed in conjunction with union agreement to avoid CBA violations or claims of Sec. 8(a)(1) violations (changes in terms and conditions of employments unilaterally by employer)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FFD5-2B68-4B38-BB89-A8F8F10CA6C8}"/>
              </a:ext>
            </a:extLst>
          </p:cNvPr>
          <p:cNvSpPr>
            <a:spLocks noGrp="1"/>
          </p:cNvSpPr>
          <p:nvPr>
            <p:ph type="title"/>
          </p:nvPr>
        </p:nvSpPr>
        <p:spPr>
          <a:xfrm>
            <a:off x="187037" y="102524"/>
            <a:ext cx="10131425" cy="1456267"/>
          </a:xfrm>
        </p:spPr>
        <p:txBody>
          <a:bodyPr/>
          <a:lstStyle/>
          <a:p>
            <a:r>
              <a:rPr lang="en-US" dirty="0"/>
              <a:t>Reasonable Suspicion Testing</a:t>
            </a:r>
          </a:p>
        </p:txBody>
      </p:sp>
      <p:sp>
        <p:nvSpPr>
          <p:cNvPr id="3" name="Content Placeholder 2">
            <a:extLst>
              <a:ext uri="{FF2B5EF4-FFF2-40B4-BE49-F238E27FC236}">
                <a16:creationId xmlns:a16="http://schemas.microsoft.com/office/drawing/2014/main" id="{C6FF4DC3-EC2C-4544-B6E9-0FCE23A26214}"/>
              </a:ext>
            </a:extLst>
          </p:cNvPr>
          <p:cNvSpPr>
            <a:spLocks noGrp="1"/>
          </p:cNvSpPr>
          <p:nvPr>
            <p:ph idx="1"/>
          </p:nvPr>
        </p:nvSpPr>
        <p:spPr>
          <a:xfrm>
            <a:off x="685801" y="1354975"/>
            <a:ext cx="11051770" cy="5245330"/>
          </a:xfrm>
        </p:spPr>
        <p:txBody>
          <a:bodyPr>
            <a:normAutofit fontScale="92500" lnSpcReduction="20000"/>
          </a:bodyPr>
          <a:lstStyle/>
          <a:p>
            <a:r>
              <a:rPr lang="en-US" sz="2200" dirty="0"/>
              <a:t>Allowed in all states BUT there may be specific provisions (particularly in state medical cannabis laws) that govern – also watch for municipal laws that may limit testing, especially in non-safety-sensitive positions</a:t>
            </a:r>
          </a:p>
          <a:p>
            <a:r>
              <a:rPr lang="en-US" sz="2200" dirty="0">
                <a:effectLst/>
                <a:ea typeface="Calibri" panose="020F0502020204030204" pitchFamily="34" charset="0"/>
              </a:rPr>
              <a:t>Reasonable suspicion testing is also covered extensively in DOT rules and regulations, which require that determinations to conduct reasonable suspicion testing be based on </a:t>
            </a:r>
            <a:r>
              <a:rPr lang="en-US" sz="2200" i="1" dirty="0">
                <a:effectLst/>
                <a:ea typeface="Calibri" panose="020F0502020204030204" pitchFamily="34" charset="0"/>
              </a:rPr>
              <a:t>specific contemporaneous articulable observations of employee conduct, behavior, appearance or body odors</a:t>
            </a:r>
            <a:endParaRPr lang="en-US" sz="2200" dirty="0">
              <a:effectLst/>
              <a:ea typeface="Calibri" panose="020F0502020204030204" pitchFamily="34" charset="0"/>
            </a:endParaRPr>
          </a:p>
          <a:p>
            <a:r>
              <a:rPr lang="en-US" sz="2200" dirty="0">
                <a:effectLst/>
                <a:ea typeface="Calibri" panose="020F0502020204030204" pitchFamily="34" charset="0"/>
              </a:rPr>
              <a:t>Private employers with non-DOT employees are also free to perform reasonable suspicion testing, subject to applicable state laws.  </a:t>
            </a:r>
          </a:p>
          <a:p>
            <a:r>
              <a:rPr lang="en-US" sz="2200" dirty="0">
                <a:effectLst/>
                <a:ea typeface="Calibri" panose="020F0502020204030204" pitchFamily="34" charset="0"/>
              </a:rPr>
              <a:t>Observations made of the employee exhibiting signs of impairment must be articulable and documented by a supervisor who has participated in training on the signs and symptoms of alcohol misuse and drug abuse and the requirements for reasonable suspicion testing</a:t>
            </a:r>
          </a:p>
          <a:p>
            <a:pPr lvl="1"/>
            <a:r>
              <a:rPr lang="en-US" sz="2000" dirty="0">
                <a:effectLst/>
                <a:ea typeface="Calibri" panose="020F0502020204030204" pitchFamily="34" charset="0"/>
              </a:rPr>
              <a:t>NOTE: In the case of reasonable suspicion alcohol testing, the observations of employee behavior, conduct, or appearance must be made just before, during, or just after performing safety-sensitive duties. </a:t>
            </a:r>
          </a:p>
          <a:p>
            <a:pPr lvl="1"/>
            <a:r>
              <a:rPr lang="en-US" sz="2000" dirty="0">
                <a:effectLst/>
                <a:ea typeface="Calibri" panose="020F0502020204030204" pitchFamily="34" charset="0"/>
              </a:rPr>
              <a:t>Unlike reasonable suspicion alcohol testing, a reasonable suspicion drug test determination may be made at any time the supervisor observes employee behavior or appearance indicating possible use of controlled substances.</a:t>
            </a:r>
          </a:p>
          <a:p>
            <a:endParaRPr lang="en-US" sz="2200" dirty="0"/>
          </a:p>
          <a:p>
            <a:endParaRPr lang="en-US" dirty="0"/>
          </a:p>
        </p:txBody>
      </p:sp>
    </p:spTree>
    <p:extLst>
      <p:ext uri="{BB962C8B-B14F-4D97-AF65-F5344CB8AC3E}">
        <p14:creationId xmlns:p14="http://schemas.microsoft.com/office/powerpoint/2010/main" val="280196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24C382A7-F139-4B36-894F-E33E74B84D0A}"/>
              </a:ext>
            </a:extLst>
          </p:cNvPr>
          <p:cNvSpPr>
            <a:spLocks noGrp="1"/>
          </p:cNvSpPr>
          <p:nvPr>
            <p:ph type="body" sz="quarter" idx="10"/>
          </p:nvPr>
        </p:nvSpPr>
        <p:spPr>
          <a:xfrm>
            <a:off x="809624" y="1219200"/>
            <a:ext cx="10696575" cy="5029200"/>
          </a:xfrm>
        </p:spPr>
        <p:txBody>
          <a:bodyPr>
            <a:normAutofit/>
          </a:bodyPr>
          <a:lstStyle/>
          <a:p>
            <a:pPr>
              <a:lnSpc>
                <a:spcPct val="90000"/>
              </a:lnSpc>
            </a:pPr>
            <a:r>
              <a:rPr lang="en-US" altLang="en-US" sz="2400" dirty="0">
                <a:latin typeface="Nunito" panose="020B0604020202020204" charset="0"/>
                <a:cs typeface="Poppins" panose="020B0604020202020204" charset="0"/>
              </a:rPr>
              <a:t>Many employers use 20 ng for MJ (SAMHSA recommends 50 ng) but l</a:t>
            </a:r>
            <a:r>
              <a:rPr lang="en-US" altLang="en-US" sz="2400" dirty="0"/>
              <a:t>ow test cutoffs can capture CBD-only products (which can contain up to .3% THC legally)</a:t>
            </a:r>
          </a:p>
          <a:p>
            <a:pPr>
              <a:lnSpc>
                <a:spcPct val="90000"/>
              </a:lnSpc>
            </a:pPr>
            <a:r>
              <a:rPr lang="en-US" altLang="en-US" sz="2400" dirty="0">
                <a:latin typeface="Nunito" panose="020B0604020202020204" charset="0"/>
                <a:cs typeface="Poppins" panose="020B0604020202020204" charset="0"/>
              </a:rPr>
              <a:t>Colorado, Washington and other states where now legal will need to address through DUI laws … </a:t>
            </a:r>
            <a:r>
              <a:rPr lang="en-US" altLang="en-US" sz="2400" dirty="0"/>
              <a:t>5 ng level </a:t>
            </a:r>
            <a:r>
              <a:rPr lang="en-US" altLang="en-US" sz="2400" i="1" dirty="0"/>
              <a:t>per se </a:t>
            </a:r>
            <a:r>
              <a:rPr lang="en-US" altLang="en-US" sz="2400" dirty="0"/>
              <a:t>in WA; “permissible inference” in CO at 5 ng</a:t>
            </a:r>
          </a:p>
          <a:p>
            <a:pPr>
              <a:lnSpc>
                <a:spcPct val="90000"/>
              </a:lnSpc>
            </a:pPr>
            <a:r>
              <a:rPr lang="en-US" altLang="en-US" sz="2400" dirty="0">
                <a:latin typeface="Nunito" panose="020B0604020202020204" charset="0"/>
                <a:cs typeface="Poppins" panose="020B0604020202020204" charset="0"/>
              </a:rPr>
              <a:t>DOT has zero tolerance for CDL drivers, pilots and train engineers</a:t>
            </a:r>
          </a:p>
          <a:p>
            <a:pPr>
              <a:lnSpc>
                <a:spcPct val="90000"/>
              </a:lnSpc>
              <a:buFont typeface="Wingdings" panose="05000000000000000000" pitchFamily="2" charset="2"/>
              <a:buChar char="Ø"/>
            </a:pPr>
            <a:r>
              <a:rPr lang="en-US" altLang="en-US" sz="2400" dirty="0">
                <a:latin typeface="Nunito" panose="020B0604020202020204" charset="0"/>
                <a:cs typeface="Poppins" panose="020B0604020202020204" charset="0"/>
              </a:rPr>
              <a:t>Growing field of forensics to determine if workplace accident victims were impaired – consequences for worker’s compensation, OSHA/MSHA liability, affirmative defenses in wrongful death and personal injury cases of contractors injured OTJ</a:t>
            </a:r>
          </a:p>
          <a:p>
            <a:pPr>
              <a:lnSpc>
                <a:spcPct val="90000"/>
              </a:lnSpc>
            </a:pPr>
            <a:endParaRPr lang="en-US" altLang="en-US" sz="1300" dirty="0">
              <a:latin typeface="Nunito" panose="020B0604020202020204" charset="0"/>
              <a:cs typeface="Poppins" panose="020B0604020202020204" charset="0"/>
            </a:endParaRPr>
          </a:p>
        </p:txBody>
      </p:sp>
      <p:sp>
        <p:nvSpPr>
          <p:cNvPr id="3" name="Text Placeholder 2">
            <a:extLst>
              <a:ext uri="{FF2B5EF4-FFF2-40B4-BE49-F238E27FC236}">
                <a16:creationId xmlns:a16="http://schemas.microsoft.com/office/drawing/2014/main" id="{9CE21C09-056A-457B-B60D-63B8F5A0144E}"/>
              </a:ext>
            </a:extLst>
          </p:cNvPr>
          <p:cNvSpPr>
            <a:spLocks noGrp="1"/>
          </p:cNvSpPr>
          <p:nvPr>
            <p:ph type="body" sz="quarter" idx="13"/>
          </p:nvPr>
        </p:nvSpPr>
        <p:spPr>
          <a:xfrm>
            <a:off x="349251" y="304800"/>
            <a:ext cx="6265863" cy="914400"/>
          </a:xfrm>
        </p:spPr>
        <p:txBody>
          <a:bodyPr/>
          <a:lstStyle/>
          <a:p>
            <a:pPr>
              <a:defRPr/>
            </a:pPr>
            <a:r>
              <a:rPr lang="en-US" b="0" dirty="0">
                <a:latin typeface="+mj-lt"/>
              </a:rPr>
              <a:t>WHAT IS IMPAIRMENT???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880B-9779-471A-BC27-53E58548D1B0}"/>
              </a:ext>
            </a:extLst>
          </p:cNvPr>
          <p:cNvSpPr>
            <a:spLocks noGrp="1"/>
          </p:cNvSpPr>
          <p:nvPr>
            <p:ph type="title"/>
          </p:nvPr>
        </p:nvSpPr>
        <p:spPr>
          <a:xfrm>
            <a:off x="371476" y="338666"/>
            <a:ext cx="11449049" cy="1456267"/>
          </a:xfrm>
        </p:spPr>
        <p:txBody>
          <a:bodyPr/>
          <a:lstStyle/>
          <a:p>
            <a:pPr>
              <a:defRPr/>
            </a:pPr>
            <a:r>
              <a:rPr lang="en-US" dirty="0"/>
              <a:t>Illinois “Compassionate Care” law &amp;  Impairment</a:t>
            </a:r>
          </a:p>
        </p:txBody>
      </p:sp>
      <p:sp>
        <p:nvSpPr>
          <p:cNvPr id="58371" name="Content Placeholder 2">
            <a:extLst>
              <a:ext uri="{FF2B5EF4-FFF2-40B4-BE49-F238E27FC236}">
                <a16:creationId xmlns:a16="http://schemas.microsoft.com/office/drawing/2014/main" id="{8F2ED6F4-BAFA-4807-925B-BDD2383860BF}"/>
              </a:ext>
            </a:extLst>
          </p:cNvPr>
          <p:cNvSpPr>
            <a:spLocks noGrp="1"/>
          </p:cNvSpPr>
          <p:nvPr>
            <p:ph idx="1"/>
          </p:nvPr>
        </p:nvSpPr>
        <p:spPr>
          <a:xfrm>
            <a:off x="685801" y="1466850"/>
            <a:ext cx="10131425" cy="5052483"/>
          </a:xfrm>
        </p:spPr>
        <p:txBody>
          <a:bodyPr/>
          <a:lstStyle/>
          <a:p>
            <a:r>
              <a:rPr lang="en-US" altLang="en-US" sz="2400" dirty="0"/>
              <a:t>Illinois cannabis law says: Employer may consider patient to be impaired when he or she manifests specific, articulable symptoms while working that decrease or lessen his or her performance of the duties or tasks of the employee’s job position, including:</a:t>
            </a:r>
          </a:p>
          <a:p>
            <a:pPr lvl="1"/>
            <a:r>
              <a:rPr lang="en-US" altLang="en-US" sz="2400" dirty="0"/>
              <a:t>symptoms of the employee’s speech, physical dexterity, agility, coordination, demeanor, irrational or unusual behavior, negligence or carelessness in operating equipment or machinery, disregard for the safety of the employee or others, or involvement in an accident that results in serious damage to equipment or property, or careless that results in any injury to the employee or others.” </a:t>
            </a:r>
          </a:p>
          <a:p>
            <a:r>
              <a:rPr lang="en-US" altLang="en-US" sz="2400" dirty="0"/>
              <a:t>If employer elects to discipline a patient, it must afford the employee a reasonable opportunity to contest the basis of the determination. </a:t>
            </a:r>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F55D-A832-4F6A-8A25-AB894E10732F}"/>
              </a:ext>
            </a:extLst>
          </p:cNvPr>
          <p:cNvSpPr>
            <a:spLocks noGrp="1"/>
          </p:cNvSpPr>
          <p:nvPr>
            <p:ph type="title"/>
          </p:nvPr>
        </p:nvSpPr>
        <p:spPr>
          <a:xfrm>
            <a:off x="304801" y="57150"/>
            <a:ext cx="10131425" cy="1456267"/>
          </a:xfrm>
        </p:spPr>
        <p:txBody>
          <a:bodyPr>
            <a:normAutofit/>
          </a:bodyPr>
          <a:lstStyle/>
          <a:p>
            <a:pPr>
              <a:defRPr/>
            </a:pPr>
            <a:r>
              <a:rPr lang="en-US" sz="4000" b="0" dirty="0">
                <a:latin typeface="+mj-lt"/>
              </a:rPr>
              <a:t>CBD Issues</a:t>
            </a:r>
          </a:p>
        </p:txBody>
      </p:sp>
      <p:sp>
        <p:nvSpPr>
          <p:cNvPr id="35843" name="Content Placeholder 2">
            <a:extLst>
              <a:ext uri="{FF2B5EF4-FFF2-40B4-BE49-F238E27FC236}">
                <a16:creationId xmlns:a16="http://schemas.microsoft.com/office/drawing/2014/main" id="{380096C1-E355-461A-BBD7-92107B866206}"/>
              </a:ext>
            </a:extLst>
          </p:cNvPr>
          <p:cNvSpPr>
            <a:spLocks noGrp="1"/>
          </p:cNvSpPr>
          <p:nvPr>
            <p:ph idx="1"/>
          </p:nvPr>
        </p:nvSpPr>
        <p:spPr>
          <a:xfrm>
            <a:off x="647700" y="1219200"/>
            <a:ext cx="11087100" cy="5181600"/>
          </a:xfrm>
        </p:spPr>
        <p:txBody>
          <a:bodyPr>
            <a:normAutofit fontScale="92500" lnSpcReduction="10000"/>
          </a:bodyPr>
          <a:lstStyle/>
          <a:p>
            <a:r>
              <a:rPr lang="en-US" altLang="en-US" sz="1900" dirty="0"/>
              <a:t>Legally sold in all 50 states and on the internet</a:t>
            </a:r>
          </a:p>
          <a:p>
            <a:r>
              <a:rPr lang="en-US" altLang="en-US" sz="1900" dirty="0"/>
              <a:t>No FDA approval nor testing of products (outside of legal dispensaries)</a:t>
            </a:r>
          </a:p>
          <a:p>
            <a:pPr marL="0" marR="0">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Researchers at University of Miami assessed 516 CBD products, 121 of which were intended for oral consumption, and found: </a:t>
            </a:r>
          </a:p>
          <a:p>
            <a:pPr marL="400050" lvl="1">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42 percent of products tested positive for the presence of lead, </a:t>
            </a:r>
          </a:p>
          <a:p>
            <a:pPr marL="400050" lvl="1">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37 percent were positive for mercury, </a:t>
            </a:r>
          </a:p>
          <a:p>
            <a:pPr marL="400050" lvl="1">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28 percent were positive for arsenic, and </a:t>
            </a:r>
          </a:p>
          <a:p>
            <a:pPr marL="400050" lvl="1">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8 percent were positive for cadmium</a:t>
            </a:r>
          </a:p>
          <a:p>
            <a:pPr marL="400050" lvl="1">
              <a:lnSpc>
                <a:spcPct val="107000"/>
              </a:lnSpc>
              <a:spcAft>
                <a:spcPts val="800"/>
              </a:spcAft>
            </a:pPr>
            <a:r>
              <a:rPr lang="en-US" sz="1900" dirty="0">
                <a:ea typeface="Calibri" panose="020F0502020204030204" pitchFamily="34" charset="0"/>
                <a:cs typeface="Times New Roman" panose="02020603050405020304" pitchFamily="18" charset="0"/>
              </a:rPr>
              <a:t>H</a:t>
            </a:r>
            <a:r>
              <a:rPr lang="en-US" sz="1900" dirty="0">
                <a:effectLst/>
                <a:latin typeface="Calibri" panose="020F0502020204030204" pitchFamily="34" charset="0"/>
                <a:ea typeface="Calibri" panose="020F0502020204030204" pitchFamily="34" charset="0"/>
                <a:cs typeface="Times New Roman" panose="02020603050405020304" pitchFamily="18" charset="0"/>
              </a:rPr>
              <a:t>eavy metal contamination was also identified in unregulated delta-8 THC vape pens </a:t>
            </a:r>
          </a:p>
          <a:p>
            <a:r>
              <a:rPr lang="en-US" altLang="en-US" sz="1900" dirty="0"/>
              <a:t>CBD does NOT cause impairment … but it CAN contain up to .3% THC legally … and use can trigger positive cannabis drug test </a:t>
            </a:r>
          </a:p>
          <a:p>
            <a:pPr lvl="1"/>
            <a:r>
              <a:rPr lang="en-US" altLang="en-US" sz="1900" dirty="0"/>
              <a:t>WV Supreme Ct. (4/22) held coal miner using OTC CBD product and testing positive for THC could have surface coal miner certification suspended by state because law doesn’t make distinction in positive test cases after using legal forms of cannabidiol (miner had won in initial Mine Safety Board hearing but state appealed – dissent criticized punishing worker for “engaging in perfectly legal activity.”</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3474-B5BB-49DE-8EFC-C0847BD092D5}"/>
              </a:ext>
            </a:extLst>
          </p:cNvPr>
          <p:cNvSpPr>
            <a:spLocks noGrp="1"/>
          </p:cNvSpPr>
          <p:nvPr>
            <p:ph type="title"/>
          </p:nvPr>
        </p:nvSpPr>
        <p:spPr/>
        <p:txBody>
          <a:bodyPr/>
          <a:lstStyle/>
          <a:p>
            <a:r>
              <a:rPr lang="en-US" dirty="0"/>
              <a:t>The times, they are a-</a:t>
            </a:r>
            <a:r>
              <a:rPr lang="en-US" dirty="0" err="1"/>
              <a:t>changin</a:t>
            </a:r>
            <a:r>
              <a:rPr lang="en-US" dirty="0"/>
              <a:t>’ …</a:t>
            </a:r>
          </a:p>
        </p:txBody>
      </p:sp>
      <p:pic>
        <p:nvPicPr>
          <p:cNvPr id="5" name="Content Placeholder 4" descr="Text, letter&#10;&#10;Description automatically generated">
            <a:extLst>
              <a:ext uri="{FF2B5EF4-FFF2-40B4-BE49-F238E27FC236}">
                <a16:creationId xmlns:a16="http://schemas.microsoft.com/office/drawing/2014/main" id="{6B249A9E-A360-4C84-8111-B249A50F8FB2}"/>
              </a:ext>
            </a:extLst>
          </p:cNvPr>
          <p:cNvPicPr>
            <a:picLocks noGrp="1" noChangeAspect="1"/>
          </p:cNvPicPr>
          <p:nvPr>
            <p:ph idx="1"/>
          </p:nvPr>
        </p:nvPicPr>
        <p:blipFill>
          <a:blip r:embed="rId2"/>
          <a:stretch>
            <a:fillRect/>
          </a:stretch>
        </p:blipFill>
        <p:spPr>
          <a:xfrm>
            <a:off x="914400" y="1743740"/>
            <a:ext cx="10216994" cy="4933285"/>
          </a:xfrm>
        </p:spPr>
      </p:pic>
    </p:spTree>
    <p:extLst>
      <p:ext uri="{BB962C8B-B14F-4D97-AF65-F5344CB8AC3E}">
        <p14:creationId xmlns:p14="http://schemas.microsoft.com/office/powerpoint/2010/main" val="44799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69DD-DCB0-41FF-9279-F9F0B662E09D}"/>
              </a:ext>
            </a:extLst>
          </p:cNvPr>
          <p:cNvSpPr>
            <a:spLocks noGrp="1"/>
          </p:cNvSpPr>
          <p:nvPr>
            <p:ph type="title"/>
          </p:nvPr>
        </p:nvSpPr>
        <p:spPr>
          <a:xfrm>
            <a:off x="542926" y="295276"/>
            <a:ext cx="10131425" cy="1047750"/>
          </a:xfrm>
        </p:spPr>
        <p:txBody>
          <a:bodyPr/>
          <a:lstStyle/>
          <a:p>
            <a:pPr>
              <a:defRPr/>
            </a:pPr>
            <a:r>
              <a:rPr lang="en-US" dirty="0"/>
              <a:t>Opiates &amp; ADA</a:t>
            </a:r>
          </a:p>
        </p:txBody>
      </p:sp>
      <p:sp>
        <p:nvSpPr>
          <p:cNvPr id="30723" name="Content Placeholder 2">
            <a:extLst>
              <a:ext uri="{FF2B5EF4-FFF2-40B4-BE49-F238E27FC236}">
                <a16:creationId xmlns:a16="http://schemas.microsoft.com/office/drawing/2014/main" id="{577AAD58-B682-4A8E-AB5B-D72BCB65649D}"/>
              </a:ext>
            </a:extLst>
          </p:cNvPr>
          <p:cNvSpPr>
            <a:spLocks noGrp="1"/>
          </p:cNvSpPr>
          <p:nvPr>
            <p:ph idx="1"/>
          </p:nvPr>
        </p:nvSpPr>
        <p:spPr>
          <a:xfrm>
            <a:off x="685801" y="1181100"/>
            <a:ext cx="10131425" cy="5238749"/>
          </a:xfrm>
        </p:spPr>
        <p:txBody>
          <a:bodyPr>
            <a:normAutofit/>
          </a:bodyPr>
          <a:lstStyle/>
          <a:p>
            <a:r>
              <a:rPr lang="en-US" altLang="en-US" sz="2400" dirty="0"/>
              <a:t>Taking prescription opioid medication under doctor’s orders may be protected by the ADA</a:t>
            </a:r>
          </a:p>
          <a:p>
            <a:r>
              <a:rPr lang="en-US" altLang="en-US" sz="2400" dirty="0"/>
              <a:t>Under the ADA, an employer cannot discriminate on the basis of disability but if, over time, the disability no longer exists, or if the medication is interfering with the worker’s ability to perform essential job functions with reasonable accommodations, or if he/she is taking the medication illegally, then they can be fired</a:t>
            </a:r>
          </a:p>
          <a:p>
            <a:r>
              <a:rPr lang="en-US" altLang="en-US" sz="2400" dirty="0"/>
              <a:t>2nd Circuit Court of Appeals has held that when an employee returns to work “special conditions imposed on employees identified as substance abusers do not violate the ADA”, even when they are more onerous than conditions imposed on other employees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4CB0-5E42-451A-8AB3-984B8123C5D0}"/>
              </a:ext>
            </a:extLst>
          </p:cNvPr>
          <p:cNvSpPr>
            <a:spLocks noGrp="1"/>
          </p:cNvSpPr>
          <p:nvPr>
            <p:ph type="title"/>
          </p:nvPr>
        </p:nvSpPr>
        <p:spPr>
          <a:xfrm>
            <a:off x="492443" y="267553"/>
            <a:ext cx="10527770" cy="1450757"/>
          </a:xfrm>
        </p:spPr>
        <p:txBody>
          <a:bodyPr>
            <a:normAutofit/>
          </a:bodyPr>
          <a:lstStyle/>
          <a:p>
            <a:pPr>
              <a:defRPr/>
            </a:pPr>
            <a:r>
              <a:rPr lang="en-US" dirty="0"/>
              <a:t>ADA Direct Threat to Safety: Factors</a:t>
            </a:r>
          </a:p>
        </p:txBody>
      </p:sp>
      <p:sp>
        <p:nvSpPr>
          <p:cNvPr id="35843" name="Content Placeholder 2">
            <a:extLst>
              <a:ext uri="{FF2B5EF4-FFF2-40B4-BE49-F238E27FC236}">
                <a16:creationId xmlns:a16="http://schemas.microsoft.com/office/drawing/2014/main" id="{84F8DE98-97AB-41D5-889B-201F5103EB8A}"/>
              </a:ext>
            </a:extLst>
          </p:cNvPr>
          <p:cNvSpPr>
            <a:spLocks noGrp="1"/>
          </p:cNvSpPr>
          <p:nvPr>
            <p:ph idx="1"/>
          </p:nvPr>
        </p:nvSpPr>
        <p:spPr>
          <a:xfrm>
            <a:off x="492443" y="723900"/>
            <a:ext cx="11268075" cy="6017245"/>
          </a:xfrm>
        </p:spPr>
        <p:txBody>
          <a:bodyPr>
            <a:normAutofit/>
          </a:bodyPr>
          <a:lstStyle/>
          <a:p>
            <a:r>
              <a:rPr lang="en-US" altLang="en-US" sz="2400" i="1" dirty="0" err="1"/>
              <a:t>Bragdon</a:t>
            </a:r>
            <a:r>
              <a:rPr lang="en-US" altLang="en-US" sz="2400" i="1" dirty="0"/>
              <a:t> v. Abbott </a:t>
            </a:r>
            <a:r>
              <a:rPr lang="en-US" altLang="en-US" sz="2400" dirty="0"/>
              <a:t>(S. Ct. 1998) – A “good faith belief” that a risk is significant is not enough to meet the standard. The determination of “significant risk” must be based on medical or other objective or scientific belief.</a:t>
            </a:r>
          </a:p>
          <a:p>
            <a:r>
              <a:rPr lang="en-US" altLang="en-US" sz="2400" dirty="0"/>
              <a:t>In determining whether an individual would pose a direct threat, the factors to be considered include:</a:t>
            </a:r>
          </a:p>
          <a:p>
            <a:pPr lvl="1"/>
            <a:r>
              <a:rPr lang="en-US" altLang="en-US" sz="2400" dirty="0"/>
              <a:t>The duration of the risk</a:t>
            </a:r>
          </a:p>
          <a:p>
            <a:pPr lvl="1"/>
            <a:r>
              <a:rPr lang="en-US" altLang="en-US" sz="2400" dirty="0"/>
              <a:t>The nature and severity of the potential harm</a:t>
            </a:r>
          </a:p>
          <a:p>
            <a:pPr lvl="1"/>
            <a:r>
              <a:rPr lang="en-US" altLang="en-US" sz="2400" dirty="0"/>
              <a:t>The likelihood that the potential harm will occur</a:t>
            </a:r>
          </a:p>
          <a:p>
            <a:pPr lvl="1"/>
            <a:r>
              <a:rPr lang="en-US" altLang="en-US" sz="2400" dirty="0"/>
              <a:t>The imminence of the potential harm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B7E3-52AC-4695-8769-5CDBE4482E01}"/>
              </a:ext>
            </a:extLst>
          </p:cNvPr>
          <p:cNvSpPr>
            <a:spLocks noGrp="1"/>
          </p:cNvSpPr>
          <p:nvPr>
            <p:ph type="title"/>
          </p:nvPr>
        </p:nvSpPr>
        <p:spPr>
          <a:xfrm>
            <a:off x="166256" y="304800"/>
            <a:ext cx="9130146" cy="990600"/>
          </a:xfrm>
        </p:spPr>
        <p:txBody>
          <a:bodyPr>
            <a:normAutofit fontScale="90000"/>
          </a:bodyPr>
          <a:lstStyle/>
          <a:p>
            <a:pPr>
              <a:defRPr/>
            </a:pPr>
            <a:r>
              <a:rPr lang="en-US" dirty="0">
                <a:highlight>
                  <a:srgbClr val="FF0000"/>
                </a:highlight>
              </a:rPr>
              <a:t>ADA Solutions</a:t>
            </a:r>
            <a:r>
              <a:rPr lang="en-US" dirty="0"/>
              <a:t>: </a:t>
            </a:r>
            <a:r>
              <a:rPr lang="en-US" b="1" u="sng" dirty="0"/>
              <a:t>Document</a:t>
            </a:r>
            <a:r>
              <a:rPr lang="en-US" dirty="0"/>
              <a:t> Accommodation Efforts</a:t>
            </a:r>
          </a:p>
        </p:txBody>
      </p:sp>
      <p:sp>
        <p:nvSpPr>
          <p:cNvPr id="41987" name="Content Placeholder 2">
            <a:extLst>
              <a:ext uri="{FF2B5EF4-FFF2-40B4-BE49-F238E27FC236}">
                <a16:creationId xmlns:a16="http://schemas.microsoft.com/office/drawing/2014/main" id="{D6E6FD00-347D-43B2-9A73-EDB042C7DACA}"/>
              </a:ext>
            </a:extLst>
          </p:cNvPr>
          <p:cNvSpPr>
            <a:spLocks noGrp="1"/>
          </p:cNvSpPr>
          <p:nvPr>
            <p:ph idx="1"/>
          </p:nvPr>
        </p:nvSpPr>
        <p:spPr>
          <a:xfrm>
            <a:off x="415635" y="1219200"/>
            <a:ext cx="11122429" cy="5181600"/>
          </a:xfrm>
        </p:spPr>
        <p:txBody>
          <a:bodyPr>
            <a:noAutofit/>
          </a:bodyPr>
          <a:lstStyle/>
          <a:p>
            <a:r>
              <a:rPr lang="en-US" altLang="en-US" sz="2400" dirty="0"/>
              <a:t>Make sure to engage in interactive process with employee concerning reasonable accommodations that may be options to address EE’s disability needs in order to perform essential job functions</a:t>
            </a:r>
          </a:p>
          <a:p>
            <a:r>
              <a:rPr lang="en-US" altLang="en-US" sz="2400" dirty="0"/>
              <a:t>Make sure to have WRITTEN job descriptions that delineate what each position’s “</a:t>
            </a:r>
            <a:r>
              <a:rPr lang="en-US" altLang="en-US" sz="2400" u="sng" dirty="0"/>
              <a:t>essential job functions</a:t>
            </a:r>
            <a:r>
              <a:rPr lang="en-US" altLang="en-US" sz="2400" dirty="0"/>
              <a:t>” actually are and which positions are classified as “safety sensitive”</a:t>
            </a:r>
          </a:p>
          <a:p>
            <a:r>
              <a:rPr lang="en-US" altLang="en-US" sz="2400" dirty="0"/>
              <a:t>If the disability posing threat to safety cannot be mitigated:</a:t>
            </a:r>
          </a:p>
          <a:p>
            <a:pPr lvl="1"/>
            <a:r>
              <a:rPr lang="en-US" altLang="en-US" sz="2400" dirty="0"/>
              <a:t>Document the accommodations ER has considered </a:t>
            </a:r>
          </a:p>
          <a:p>
            <a:pPr lvl="1"/>
            <a:r>
              <a:rPr lang="en-US" altLang="en-US" sz="2400" dirty="0"/>
              <a:t>Explain why they did not sufficiently minimize the risk of direct threat to safety</a:t>
            </a:r>
          </a:p>
          <a:p>
            <a:pPr lvl="1"/>
            <a:r>
              <a:rPr lang="en-US" altLang="en-US" sz="2400" dirty="0"/>
              <a:t>Make sure your determination is based on objective criteria, nonbiased decision maker, and (where applicable) sound medical judgment.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FDBC393-BFBD-46C0-8570-6B881E218E2E}"/>
              </a:ext>
            </a:extLst>
          </p:cNvPr>
          <p:cNvSpPr>
            <a:spLocks noGrp="1" noChangeArrowheads="1"/>
          </p:cNvSpPr>
          <p:nvPr>
            <p:ph type="title"/>
          </p:nvPr>
        </p:nvSpPr>
        <p:spPr>
          <a:xfrm>
            <a:off x="120536" y="144087"/>
            <a:ext cx="10131425" cy="1456267"/>
          </a:xfrm>
        </p:spPr>
        <p:txBody>
          <a:bodyPr/>
          <a:lstStyle/>
          <a:p>
            <a:pPr>
              <a:defRPr/>
            </a:pPr>
            <a:r>
              <a:rPr lang="en-US" dirty="0"/>
              <a:t>Supervisor Training: Best Line of Defense</a:t>
            </a:r>
          </a:p>
        </p:txBody>
      </p:sp>
      <p:sp>
        <p:nvSpPr>
          <p:cNvPr id="43011" name="Rectangle 3">
            <a:extLst>
              <a:ext uri="{FF2B5EF4-FFF2-40B4-BE49-F238E27FC236}">
                <a16:creationId xmlns:a16="http://schemas.microsoft.com/office/drawing/2014/main" id="{C2E0AC27-9732-4413-B545-06DE9CFC43F8}"/>
              </a:ext>
            </a:extLst>
          </p:cNvPr>
          <p:cNvSpPr>
            <a:spLocks noGrp="1"/>
          </p:cNvSpPr>
          <p:nvPr>
            <p:ph idx="1"/>
          </p:nvPr>
        </p:nvSpPr>
        <p:spPr>
          <a:xfrm>
            <a:off x="685801" y="1338349"/>
            <a:ext cx="10131425" cy="5012575"/>
          </a:xfrm>
        </p:spPr>
        <p:txBody>
          <a:bodyPr>
            <a:normAutofit/>
          </a:bodyPr>
          <a:lstStyle/>
          <a:p>
            <a:pPr eaLnBrk="1" hangingPunct="1">
              <a:lnSpc>
                <a:spcPct val="80000"/>
              </a:lnSpc>
            </a:pPr>
            <a:r>
              <a:rPr lang="en-US" altLang="en-US" sz="2400" dirty="0"/>
              <a:t>Supervisors’ role: recognition (reasonable suspicion training), documentation, confrontation, referral, follow-up (not diagnosis or counseling)</a:t>
            </a:r>
          </a:p>
          <a:p>
            <a:pPr eaLnBrk="1" hangingPunct="1">
              <a:lnSpc>
                <a:spcPct val="80000"/>
              </a:lnSpc>
            </a:pPr>
            <a:r>
              <a:rPr lang="en-US" altLang="en-US" sz="2400" dirty="0"/>
              <a:t>Supervisors need to be informed on how to identify an addiction-related problem in advance of a catastrophic event, as well as how to get help for addicted workers. </a:t>
            </a:r>
          </a:p>
          <a:p>
            <a:pPr eaLnBrk="1" hangingPunct="1">
              <a:lnSpc>
                <a:spcPct val="80000"/>
              </a:lnSpc>
            </a:pPr>
            <a:r>
              <a:rPr lang="en-US" altLang="en-US" sz="2400" dirty="0"/>
              <a:t>Workers who are suspected of being “under the influence” should be taken to a private area, and a second supervisor or witness should be present to document any action or statements. </a:t>
            </a:r>
          </a:p>
          <a:p>
            <a:pPr eaLnBrk="1" hangingPunct="1">
              <a:lnSpc>
                <a:spcPct val="80000"/>
              </a:lnSpc>
            </a:pPr>
            <a:r>
              <a:rPr lang="en-US" altLang="en-US" sz="2400" dirty="0"/>
              <a:t>Senior management must be notified of these events.</a:t>
            </a:r>
          </a:p>
          <a:p>
            <a:pPr eaLnBrk="1" hangingPunct="1">
              <a:lnSpc>
                <a:spcPct val="80000"/>
              </a:lnSpc>
            </a:pPr>
            <a:r>
              <a:rPr lang="en-US" altLang="en-US" sz="2400" dirty="0"/>
              <a:t>It may be necessary to suspend a worker until an investigation can take place and/or until the worker completes treatment or is evaluated by the company EAP.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C48E-1211-41D9-B785-08B0A98EA3D4}"/>
              </a:ext>
            </a:extLst>
          </p:cNvPr>
          <p:cNvSpPr>
            <a:spLocks noGrp="1"/>
          </p:cNvSpPr>
          <p:nvPr>
            <p:ph type="title"/>
          </p:nvPr>
        </p:nvSpPr>
        <p:spPr>
          <a:xfrm>
            <a:off x="619126" y="276225"/>
            <a:ext cx="10131425" cy="962025"/>
          </a:xfrm>
        </p:spPr>
        <p:txBody>
          <a:bodyPr/>
          <a:lstStyle/>
          <a:p>
            <a:pPr>
              <a:defRPr/>
            </a:pPr>
            <a:r>
              <a:rPr lang="en-US" dirty="0"/>
              <a:t>Things to Do Now</a:t>
            </a:r>
          </a:p>
        </p:txBody>
      </p:sp>
      <p:sp>
        <p:nvSpPr>
          <p:cNvPr id="52227" name="Content Placeholder 2">
            <a:extLst>
              <a:ext uri="{FF2B5EF4-FFF2-40B4-BE49-F238E27FC236}">
                <a16:creationId xmlns:a16="http://schemas.microsoft.com/office/drawing/2014/main" id="{69F70747-59C6-49D5-8234-89EC41EA0C38}"/>
              </a:ext>
            </a:extLst>
          </p:cNvPr>
          <p:cNvSpPr>
            <a:spLocks noGrp="1"/>
          </p:cNvSpPr>
          <p:nvPr>
            <p:ph idx="1"/>
          </p:nvPr>
        </p:nvSpPr>
        <p:spPr>
          <a:xfrm>
            <a:off x="619125" y="1219200"/>
            <a:ext cx="10458449" cy="5181600"/>
          </a:xfrm>
        </p:spPr>
        <p:txBody>
          <a:bodyPr>
            <a:noAutofit/>
          </a:bodyPr>
          <a:lstStyle/>
          <a:p>
            <a:r>
              <a:rPr lang="en-US" altLang="en-US" sz="2200" dirty="0"/>
              <a:t>Check your current drug testing program against new OSHA e-Recordkeeping rule and applicable state law(s) for your company and watch for changes in 2023 (state &amp; fed)</a:t>
            </a:r>
          </a:p>
          <a:p>
            <a:r>
              <a:rPr lang="en-US" altLang="en-US" sz="2200" dirty="0"/>
              <a:t>Consider shift to “Fit for Duty” style testing such as Druid or </a:t>
            </a:r>
            <a:r>
              <a:rPr lang="en-US" altLang="en-US" sz="2200" dirty="0" err="1"/>
              <a:t>Sobereye</a:t>
            </a:r>
            <a:r>
              <a:rPr lang="en-US" altLang="en-US" sz="2200" dirty="0"/>
              <a:t>, rather than testing specific substances (covers fatigue, stress, shift work factors) EXCEPT DOT and critical safety sensitive positions – </a:t>
            </a:r>
            <a:r>
              <a:rPr lang="en-US" altLang="en-US" sz="2200" dirty="0">
                <a:solidFill>
                  <a:schemeClr val="bg1"/>
                </a:solidFill>
                <a:highlight>
                  <a:srgbClr val="FFFF00"/>
                </a:highlight>
              </a:rPr>
              <a:t>and</a:t>
            </a:r>
            <a:r>
              <a:rPr lang="en-US" altLang="en-US" sz="2200" dirty="0"/>
              <a:t> check your job descriptions to flag SSP</a:t>
            </a:r>
          </a:p>
          <a:p>
            <a:r>
              <a:rPr lang="en-US" altLang="en-US" sz="2200" dirty="0"/>
              <a:t>Make sure you are conforming with requirements that might apply under rules for government contractors, DOT and requirements under the ADA</a:t>
            </a:r>
          </a:p>
          <a:p>
            <a:r>
              <a:rPr lang="en-US" altLang="en-US" sz="2200" dirty="0"/>
              <a:t>Make sure that in a union environment, any policy is negotiated as part of the CBA as drug testing can be a “term and condition of employment” under the NLRA</a:t>
            </a:r>
          </a:p>
          <a:p>
            <a:r>
              <a:rPr lang="en-US" altLang="en-US" sz="2200" dirty="0"/>
              <a:t>Make sure supervisors are trained on identifying impairment </a:t>
            </a:r>
          </a:p>
          <a:p>
            <a:r>
              <a:rPr lang="en-US" altLang="en-US" sz="2200" dirty="0"/>
              <a:t>Make sure all employees are treated fairly and do not treat injured workers in a disparate manner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5292E-F0E9-4B8F-A48A-03975B5BA509}"/>
              </a:ext>
            </a:extLst>
          </p:cNvPr>
          <p:cNvSpPr>
            <a:spLocks noGrp="1"/>
          </p:cNvSpPr>
          <p:nvPr>
            <p:ph type="body" sz="quarter" idx="13"/>
          </p:nvPr>
        </p:nvSpPr>
        <p:spPr>
          <a:xfrm>
            <a:off x="619125" y="131989"/>
            <a:ext cx="10334625" cy="5439467"/>
          </a:xfrm>
        </p:spPr>
        <p:txBody>
          <a:bodyPr>
            <a:normAutofit fontScale="47500" lnSpcReduction="20000"/>
          </a:bodyPr>
          <a:lstStyle/>
          <a:p>
            <a:endParaRPr lang="en-US" sz="6500" dirty="0">
              <a:latin typeface="+mj-lt"/>
            </a:endParaRPr>
          </a:p>
          <a:p>
            <a:r>
              <a:rPr lang="en-US" sz="10900" dirty="0">
                <a:latin typeface="+mj-lt"/>
              </a:rPr>
              <a:t>Questions?</a:t>
            </a:r>
          </a:p>
          <a:p>
            <a:endParaRPr lang="en-US" sz="6500" dirty="0">
              <a:latin typeface="+mj-lt"/>
            </a:endParaRPr>
          </a:p>
          <a:p>
            <a:endParaRPr lang="en-US" dirty="0"/>
          </a:p>
          <a:p>
            <a:endParaRPr lang="en-US" dirty="0"/>
          </a:p>
          <a:p>
            <a:endParaRPr lang="en-US" dirty="0"/>
          </a:p>
          <a:p>
            <a:endParaRPr lang="en-US" dirty="0"/>
          </a:p>
          <a:p>
            <a:r>
              <a:rPr lang="en-US" b="0" dirty="0">
                <a:latin typeface="+mn-lt"/>
              </a:rPr>
              <a:t>Adele L. Abrams, Esq., CMSP</a:t>
            </a:r>
          </a:p>
          <a:p>
            <a:r>
              <a:rPr lang="en-US" b="0" dirty="0">
                <a:latin typeface="+mn-lt"/>
              </a:rPr>
              <a:t>301-613-7498 mobile</a:t>
            </a:r>
          </a:p>
          <a:p>
            <a:r>
              <a:rPr lang="en-US" b="0" dirty="0">
                <a:latin typeface="+mn-lt"/>
              </a:rPr>
              <a:t>301-595-3520 DC area office</a:t>
            </a:r>
          </a:p>
          <a:p>
            <a:r>
              <a:rPr lang="en-US" b="0" dirty="0">
                <a:latin typeface="+mn-lt"/>
                <a:hlinkClick r:id="rId2"/>
              </a:rPr>
              <a:t>www.safety-law.com</a:t>
            </a:r>
            <a:endParaRPr lang="en-US" b="0" dirty="0">
              <a:latin typeface="+mn-lt"/>
            </a:endParaRPr>
          </a:p>
          <a:p>
            <a:r>
              <a:rPr lang="en-US" b="0" dirty="0">
                <a:latin typeface="+mn-lt"/>
                <a:hlinkClick r:id="rId3"/>
              </a:rPr>
              <a:t>safetylawyer@gmail.com</a:t>
            </a:r>
            <a:r>
              <a:rPr lang="en-US" b="0" dirty="0">
                <a:latin typeface="+mn-lt"/>
              </a:rPr>
              <a:t> </a:t>
            </a:r>
          </a:p>
        </p:txBody>
      </p:sp>
      <p:pic>
        <p:nvPicPr>
          <p:cNvPr id="3" name="Picture 2">
            <a:extLst>
              <a:ext uri="{FF2B5EF4-FFF2-40B4-BE49-F238E27FC236}">
                <a16:creationId xmlns:a16="http://schemas.microsoft.com/office/drawing/2014/main" id="{B8EFC9EB-6E15-419D-AB59-9319D5CD7B7D}"/>
              </a:ext>
            </a:extLst>
          </p:cNvPr>
          <p:cNvPicPr>
            <a:picLocks noChangeAspect="1"/>
          </p:cNvPicPr>
          <p:nvPr/>
        </p:nvPicPr>
        <p:blipFill>
          <a:blip r:embed="rId4"/>
          <a:stretch>
            <a:fillRect/>
          </a:stretch>
        </p:blipFill>
        <p:spPr>
          <a:xfrm>
            <a:off x="3883370" y="2031916"/>
            <a:ext cx="4213225" cy="984398"/>
          </a:xfrm>
          <a:prstGeom prst="rect">
            <a:avLst/>
          </a:prstGeom>
        </p:spPr>
      </p:pic>
    </p:spTree>
    <p:extLst>
      <p:ext uri="{BB962C8B-B14F-4D97-AF65-F5344CB8AC3E}">
        <p14:creationId xmlns:p14="http://schemas.microsoft.com/office/powerpoint/2010/main" val="45764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9598-61BB-4EC8-A24C-4F26683230E3}"/>
              </a:ext>
            </a:extLst>
          </p:cNvPr>
          <p:cNvSpPr>
            <a:spLocks noGrp="1"/>
          </p:cNvSpPr>
          <p:nvPr>
            <p:ph type="title"/>
          </p:nvPr>
        </p:nvSpPr>
        <p:spPr>
          <a:xfrm>
            <a:off x="685801" y="274636"/>
            <a:ext cx="10131425" cy="1163639"/>
          </a:xfrm>
        </p:spPr>
        <p:txBody>
          <a:bodyPr>
            <a:normAutofit/>
          </a:bodyPr>
          <a:lstStyle/>
          <a:p>
            <a:pPr algn="ctr">
              <a:defRPr/>
            </a:pPr>
            <a:r>
              <a:rPr lang="en-US" sz="3200" b="1" dirty="0">
                <a:solidFill>
                  <a:schemeClr val="bg2"/>
                </a:solidFill>
                <a:highlight>
                  <a:srgbClr val="FFFF00"/>
                </a:highlight>
              </a:rPr>
              <a:t>$1.8 Mil. Judgment Against Employer  Who Failed to Accommodate Opioid Use</a:t>
            </a:r>
          </a:p>
        </p:txBody>
      </p:sp>
      <p:sp>
        <p:nvSpPr>
          <p:cNvPr id="3" name="Content Placeholder 2">
            <a:extLst>
              <a:ext uri="{FF2B5EF4-FFF2-40B4-BE49-F238E27FC236}">
                <a16:creationId xmlns:a16="http://schemas.microsoft.com/office/drawing/2014/main" id="{420668C5-87E7-41FC-8952-1DE258F1FA4E}"/>
              </a:ext>
            </a:extLst>
          </p:cNvPr>
          <p:cNvSpPr>
            <a:spLocks noGrp="1"/>
          </p:cNvSpPr>
          <p:nvPr>
            <p:ph idx="1"/>
          </p:nvPr>
        </p:nvSpPr>
        <p:spPr>
          <a:xfrm>
            <a:off x="590549" y="1514475"/>
            <a:ext cx="11153776" cy="4745039"/>
          </a:xfrm>
        </p:spPr>
        <p:txBody>
          <a:bodyPr>
            <a:normAutofit lnSpcReduction="10000"/>
          </a:bodyPr>
          <a:lstStyle/>
          <a:p>
            <a:pPr>
              <a:defRPr/>
            </a:pPr>
            <a:r>
              <a:rPr lang="en-US" dirty="0"/>
              <a:t>Federal Dist. Ct. (D-WA 2017) ordered employer to pay terminated worker $1.8 mil in economic  ($10K in emotional distress damages)  for failing to accommodate prescription opioids prescribed to treat migraines and terminating her for positive drug test</a:t>
            </a:r>
          </a:p>
          <a:p>
            <a:pPr lvl="1">
              <a:defRPr/>
            </a:pPr>
            <a:r>
              <a:rPr lang="en-US" dirty="0"/>
              <a:t>EE was customer service rep for 20+ years, always suffered migraines, took </a:t>
            </a:r>
            <a:r>
              <a:rPr lang="en-US" dirty="0" err="1"/>
              <a:t>Dilaudid</a:t>
            </a:r>
            <a:r>
              <a:rPr lang="en-US" dirty="0"/>
              <a:t> prescribed by doctor= doc said she could return to a few hours after treatment</a:t>
            </a:r>
          </a:p>
          <a:p>
            <a:pPr>
              <a:defRPr/>
            </a:pPr>
            <a:r>
              <a:rPr lang="en-US" dirty="0"/>
              <a:t>ER’s “fitness for duty” policy prohibited EE from working “under influence of drugs or alcohol” </a:t>
            </a:r>
          </a:p>
          <a:p>
            <a:pPr lvl="1">
              <a:defRPr/>
            </a:pPr>
            <a:r>
              <a:rPr lang="en-US" dirty="0"/>
              <a:t>Policy allowed drug test if manager had reasonable suspicion of impairment with NO exception for prescription drugs</a:t>
            </a:r>
          </a:p>
          <a:p>
            <a:pPr>
              <a:defRPr/>
            </a:pPr>
            <a:r>
              <a:rPr lang="en-US" dirty="0"/>
              <a:t>When EE cried at desk after a reprimand, ER called this “reasonable suspicion” and ordered drug test but allowed her to remain at work despite “impairment” </a:t>
            </a:r>
          </a:p>
          <a:p>
            <a:pPr lvl="1">
              <a:defRPr/>
            </a:pPr>
            <a:r>
              <a:rPr lang="en-US" dirty="0"/>
              <a:t>Doctor furnished note explaining treatment and ability to work without restrictions</a:t>
            </a:r>
          </a:p>
          <a:p>
            <a:pPr lvl="1">
              <a:defRPr/>
            </a:pPr>
            <a:r>
              <a:rPr lang="en-US" dirty="0"/>
              <a:t>Drug test was positive and flagged as “safety sensitive warning for potentially sedating medication” – but worker was NOT in safety-sensitive position</a:t>
            </a:r>
          </a:p>
          <a:p>
            <a:pPr>
              <a:defRPr/>
            </a:pPr>
            <a:r>
              <a:rPr lang="en-US" dirty="0"/>
              <a:t>Court found ER failed to accommodate EE under ADA, or to consider FMLA intermittent leave</a:t>
            </a:r>
          </a:p>
          <a:p>
            <a:pPr>
              <a:defRPr/>
            </a:pPr>
            <a:r>
              <a:rPr lang="en-US" dirty="0">
                <a:solidFill>
                  <a:schemeClr val="bg2"/>
                </a:solidFill>
                <a:highlight>
                  <a:srgbClr val="FFFF00"/>
                </a:highlight>
              </a:rPr>
              <a:t>Court said “Employer should have treated her as an employee with a medical condition, rather than as a drug abuser”!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1C03-84BC-496B-8ADE-D8E1549CEDE3}"/>
              </a:ext>
            </a:extLst>
          </p:cNvPr>
          <p:cNvSpPr>
            <a:spLocks noGrp="1"/>
          </p:cNvSpPr>
          <p:nvPr>
            <p:ph type="title"/>
          </p:nvPr>
        </p:nvSpPr>
        <p:spPr>
          <a:xfrm>
            <a:off x="651641" y="304800"/>
            <a:ext cx="7827197" cy="990600"/>
          </a:xfrm>
        </p:spPr>
        <p:txBody>
          <a:bodyPr/>
          <a:lstStyle/>
          <a:p>
            <a:pPr>
              <a:defRPr/>
            </a:pPr>
            <a:r>
              <a:rPr lang="en-US" dirty="0"/>
              <a:t>Intersection of safety &amp; HR Laws</a:t>
            </a:r>
          </a:p>
        </p:txBody>
      </p:sp>
      <p:sp>
        <p:nvSpPr>
          <p:cNvPr id="8195" name="Content Placeholder 2">
            <a:extLst>
              <a:ext uri="{FF2B5EF4-FFF2-40B4-BE49-F238E27FC236}">
                <a16:creationId xmlns:a16="http://schemas.microsoft.com/office/drawing/2014/main" id="{419B2011-3B47-4D67-AF2D-1125BF939367}"/>
              </a:ext>
            </a:extLst>
          </p:cNvPr>
          <p:cNvSpPr>
            <a:spLocks noGrp="1"/>
          </p:cNvSpPr>
          <p:nvPr>
            <p:ph idx="1"/>
          </p:nvPr>
        </p:nvSpPr>
        <p:spPr>
          <a:xfrm>
            <a:off x="771525" y="1142999"/>
            <a:ext cx="10887075" cy="5184321"/>
          </a:xfrm>
        </p:spPr>
        <p:txBody>
          <a:bodyPr>
            <a:normAutofit fontScale="92500" lnSpcReduction="20000"/>
          </a:bodyPr>
          <a:lstStyle/>
          <a:p>
            <a:pPr>
              <a:buFont typeface="Wingdings" panose="05000000000000000000" pitchFamily="2" charset="2"/>
              <a:buChar char="§"/>
            </a:pPr>
            <a:r>
              <a:rPr lang="en-US" altLang="en-US" sz="2400" dirty="0"/>
              <a:t>FMLA, ADA &amp; Worker’s Comp (WC): “The Treacherous Triangle” when it comes to </a:t>
            </a:r>
            <a:r>
              <a:rPr lang="en-US" altLang="en-US" sz="2400" b="1" dirty="0"/>
              <a:t>medical cannabis use </a:t>
            </a:r>
            <a:r>
              <a:rPr lang="en-US" altLang="en-US" sz="2400" dirty="0"/>
              <a:t>by employees  - </a:t>
            </a:r>
            <a:r>
              <a:rPr lang="en-US" altLang="en-US" sz="2200" dirty="0"/>
              <a:t>OSHA/MSHA further complicate matters</a:t>
            </a:r>
          </a:p>
          <a:p>
            <a:r>
              <a:rPr lang="en-US" altLang="en-US" sz="2400" dirty="0"/>
              <a:t>“Reasonable accommodation” of workers under ADA and state laws (use of medical marijuana) and workplace safety conflict – evolving area of case law</a:t>
            </a:r>
          </a:p>
          <a:p>
            <a:pPr lvl="1"/>
            <a:r>
              <a:rPr lang="en-US" altLang="en-US" sz="2200" dirty="0"/>
              <a:t>Pending legalization at federal level can jettison existing ADA case law precedent!</a:t>
            </a:r>
          </a:p>
          <a:p>
            <a:r>
              <a:rPr lang="en-US" altLang="en-US" sz="2400" dirty="0"/>
              <a:t>Employers have legal obligation to protect workers from </a:t>
            </a:r>
            <a:r>
              <a:rPr lang="en-US" altLang="en-US" sz="2400" u="sng" dirty="0"/>
              <a:t>direct threats to safety</a:t>
            </a:r>
            <a:r>
              <a:rPr lang="en-US" altLang="en-US" sz="2400" dirty="0"/>
              <a:t> under OSH Act – new penalties can reach $145,027 per affected worker</a:t>
            </a:r>
          </a:p>
          <a:p>
            <a:pPr lvl="1"/>
            <a:r>
              <a:rPr lang="en-US" altLang="en-US" sz="2000" dirty="0"/>
              <a:t>OSHA can also take enforcement action arising from impairment on the job OR related to workplace violence incidents </a:t>
            </a:r>
            <a:r>
              <a:rPr lang="en-US" altLang="en-US" sz="2000" u="sng" dirty="0"/>
              <a:t>if foreseeable </a:t>
            </a:r>
            <a:r>
              <a:rPr lang="en-US" altLang="en-US" sz="2000" dirty="0"/>
              <a:t>under GDC (Sec. 5(a)(1)!</a:t>
            </a:r>
          </a:p>
          <a:p>
            <a:r>
              <a:rPr lang="en-US" altLang="en-US" sz="2400" dirty="0"/>
              <a:t>MSHA prohibits possession of, or being under influence of alcohol or narcotics at metal/nonmetal mines including contractors </a:t>
            </a:r>
          </a:p>
          <a:p>
            <a:pPr lvl="1"/>
            <a:r>
              <a:rPr lang="en-US" altLang="en-US" sz="2200" dirty="0"/>
              <a:t>Potential $75K for supervisors with knowledge &amp; $291K fine against employers (includes contractors)</a:t>
            </a:r>
          </a:p>
          <a:p>
            <a:r>
              <a:rPr lang="en-US" altLang="en-US" sz="2400" dirty="0"/>
              <a:t>Both agencies’ anti-retaliation laws (MSHA – Sec 105C; OSHA Sec 11C &amp; 29 CFR 1904.36) protect workers from being drug tested as a deterrent to reporting injuries or in retaliation for filing OHS complaints</a:t>
            </a:r>
          </a:p>
        </p:txBody>
      </p:sp>
    </p:spTree>
    <p:extLst>
      <p:ext uri="{BB962C8B-B14F-4D97-AF65-F5344CB8AC3E}">
        <p14:creationId xmlns:p14="http://schemas.microsoft.com/office/powerpoint/2010/main" val="145902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CF7-39B0-4F85-BB9C-C11D5635F2B8}"/>
              </a:ext>
            </a:extLst>
          </p:cNvPr>
          <p:cNvSpPr>
            <a:spLocks noGrp="1"/>
          </p:cNvSpPr>
          <p:nvPr>
            <p:ph type="title"/>
          </p:nvPr>
        </p:nvSpPr>
        <p:spPr>
          <a:xfrm>
            <a:off x="502921" y="110066"/>
            <a:ext cx="10131425" cy="1456267"/>
          </a:xfrm>
        </p:spPr>
        <p:txBody>
          <a:bodyPr/>
          <a:lstStyle/>
          <a:p>
            <a:pPr>
              <a:defRPr/>
            </a:pPr>
            <a:r>
              <a:rPr lang="en-US" dirty="0"/>
              <a:t>OSHA, Drug Testing &amp; Discipline </a:t>
            </a:r>
          </a:p>
        </p:txBody>
      </p:sp>
      <p:sp>
        <p:nvSpPr>
          <p:cNvPr id="18435" name="Content Placeholder 2">
            <a:extLst>
              <a:ext uri="{FF2B5EF4-FFF2-40B4-BE49-F238E27FC236}">
                <a16:creationId xmlns:a16="http://schemas.microsoft.com/office/drawing/2014/main" id="{661207E9-CA9C-4FEA-B623-CA035D352E3B}"/>
              </a:ext>
            </a:extLst>
          </p:cNvPr>
          <p:cNvSpPr>
            <a:spLocks noGrp="1"/>
          </p:cNvSpPr>
          <p:nvPr>
            <p:ph idx="1"/>
          </p:nvPr>
        </p:nvSpPr>
        <p:spPr>
          <a:xfrm>
            <a:off x="847898" y="1219200"/>
            <a:ext cx="10131424" cy="4800600"/>
          </a:xfrm>
        </p:spPr>
        <p:txBody>
          <a:bodyPr>
            <a:normAutofit/>
          </a:bodyPr>
          <a:lstStyle/>
          <a:p>
            <a:r>
              <a:rPr lang="en-US" altLang="en-US" sz="2400" dirty="0"/>
              <a:t>OSHA electronic recordkeeping rule took effect 12/1/16 and includes a ban on discrimination and discipline against injured employees that is not imposed on uninjured workers – rule is being reopened by Biden Admin to expand e-recordkeeping submissions (all public facing now)</a:t>
            </a:r>
          </a:p>
          <a:p>
            <a:pPr lvl="1"/>
            <a:r>
              <a:rPr lang="en-US" altLang="en-US" sz="2400" dirty="0"/>
              <a:t>This allows penalties of up to $145,027 to be imposed for Sec. 11(c) violations (whistleblower rights) – expands SOL to 180 days by citing under 1904.36</a:t>
            </a:r>
          </a:p>
          <a:p>
            <a:r>
              <a:rPr lang="en-US" altLang="en-US" sz="2400" dirty="0"/>
              <a:t>29 CFR 1904.35 and 1904.36 require employers to inform employees of right to report work-related I/I free from retaliation</a:t>
            </a:r>
          </a:p>
          <a:p>
            <a:r>
              <a:rPr lang="en-US" altLang="en-US" sz="2400" dirty="0"/>
              <a:t>OSHA said that blanket post-incident drug testing policies can deter employees from reporting but then modified position in new policy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3403-A09A-4208-83BD-4C3AC6AB2A8D}"/>
              </a:ext>
            </a:extLst>
          </p:cNvPr>
          <p:cNvSpPr>
            <a:spLocks noGrp="1"/>
          </p:cNvSpPr>
          <p:nvPr>
            <p:ph type="title"/>
          </p:nvPr>
        </p:nvSpPr>
        <p:spPr>
          <a:xfrm>
            <a:off x="541283" y="114301"/>
            <a:ext cx="7924800" cy="1143000"/>
          </a:xfrm>
        </p:spPr>
        <p:txBody>
          <a:bodyPr/>
          <a:lstStyle/>
          <a:p>
            <a:pPr>
              <a:defRPr/>
            </a:pPr>
            <a:r>
              <a:rPr lang="en-US" dirty="0"/>
              <a:t>OSHA Policy on Drug Tests</a:t>
            </a:r>
          </a:p>
        </p:txBody>
      </p:sp>
      <p:sp>
        <p:nvSpPr>
          <p:cNvPr id="20483" name="Content Placeholder 2">
            <a:extLst>
              <a:ext uri="{FF2B5EF4-FFF2-40B4-BE49-F238E27FC236}">
                <a16:creationId xmlns:a16="http://schemas.microsoft.com/office/drawing/2014/main" id="{0ED939B4-451A-4F5F-A5DE-DF1CE4DCB9BD}"/>
              </a:ext>
            </a:extLst>
          </p:cNvPr>
          <p:cNvSpPr>
            <a:spLocks noGrp="1"/>
          </p:cNvSpPr>
          <p:nvPr>
            <p:ph idx="1"/>
          </p:nvPr>
        </p:nvSpPr>
        <p:spPr>
          <a:xfrm>
            <a:off x="685801" y="1113905"/>
            <a:ext cx="10964916" cy="5353570"/>
          </a:xfrm>
        </p:spPr>
        <p:txBody>
          <a:bodyPr>
            <a:normAutofit lnSpcReduction="10000"/>
          </a:bodyPr>
          <a:lstStyle/>
          <a:p>
            <a:r>
              <a:rPr lang="en-US" altLang="en-US" sz="2400" dirty="0"/>
              <a:t>Trump OSHA issued “clarifying” policy on 10/11/2018: </a:t>
            </a:r>
            <a:r>
              <a:rPr lang="en-US" altLang="en-US" sz="2400" dirty="0">
                <a:hlinkClick r:id="rId2"/>
              </a:rPr>
              <a:t>https://www.osha.gov/laws-regs/standardinterpretations/2018-10-11</a:t>
            </a:r>
            <a:r>
              <a:rPr lang="en-US" altLang="en-US" sz="2400" dirty="0"/>
              <a:t> </a:t>
            </a:r>
          </a:p>
          <a:p>
            <a:pPr lvl="1">
              <a:buFont typeface="Wingdings" panose="05000000000000000000" pitchFamily="2" charset="2"/>
              <a:buChar char="Ø"/>
            </a:pPr>
            <a:r>
              <a:rPr lang="en-US" altLang="en-US" sz="2200" b="1" u="sng" dirty="0">
                <a:solidFill>
                  <a:schemeClr val="bg1"/>
                </a:solidFill>
                <a:effectLst>
                  <a:outerShdw blurRad="38100" dist="38100" dir="2700000" algn="tl">
                    <a:srgbClr val="000000">
                      <a:alpha val="43137"/>
                    </a:srgbClr>
                  </a:outerShdw>
                </a:effectLst>
                <a:highlight>
                  <a:srgbClr val="FFFF00"/>
                </a:highlight>
              </a:rPr>
              <a:t>Biden administration affirmed the 2018 policy in its 2022 whistleblower handbook rev</a:t>
            </a:r>
            <a:r>
              <a:rPr lang="en-US" altLang="en-US" sz="2200" b="1" u="sng" dirty="0">
                <a:effectLst>
                  <a:outerShdw blurRad="38100" dist="38100" dir="2700000" algn="tl">
                    <a:srgbClr val="000000">
                      <a:alpha val="43137"/>
                    </a:srgbClr>
                  </a:outerShdw>
                </a:effectLst>
              </a:rPr>
              <a:t>:</a:t>
            </a:r>
          </a:p>
          <a:p>
            <a:pPr lvl="1"/>
            <a:r>
              <a:rPr lang="en-US" altLang="en-US" sz="2400" dirty="0"/>
              <a:t>Random drug testing.</a:t>
            </a:r>
          </a:p>
          <a:p>
            <a:pPr lvl="1"/>
            <a:r>
              <a:rPr lang="en-US" altLang="en-US" sz="2400" dirty="0"/>
              <a:t>Drug testing unrelated to the reporting of a work-related injury or illness.</a:t>
            </a:r>
          </a:p>
          <a:p>
            <a:pPr lvl="1"/>
            <a:r>
              <a:rPr lang="en-US" altLang="en-US" sz="2400" dirty="0"/>
              <a:t>Drug testing under a state workers’ compensation law.</a:t>
            </a:r>
          </a:p>
          <a:p>
            <a:pPr lvl="1"/>
            <a:r>
              <a:rPr lang="en-US" altLang="en-US" sz="2400" dirty="0"/>
              <a:t>Drug testing under other federal law, such as DOT regs for CDL</a:t>
            </a:r>
          </a:p>
          <a:p>
            <a:pPr lvl="1"/>
            <a:r>
              <a:rPr lang="en-US" altLang="en-US" sz="2400" dirty="0"/>
              <a:t>Drug testing to evaluate the root cause of a workplace incident that harmed or could have harmed employees  </a:t>
            </a:r>
          </a:p>
          <a:p>
            <a:pPr lvl="1">
              <a:buFont typeface="Wingdings" panose="05000000000000000000" pitchFamily="2" charset="2"/>
              <a:buChar char="Ø"/>
            </a:pPr>
            <a:r>
              <a:rPr lang="en-US" altLang="en-US" sz="2400" dirty="0"/>
              <a:t> </a:t>
            </a:r>
            <a:r>
              <a:rPr lang="en-US" altLang="en-US" sz="2400" b="1" i="1" dirty="0"/>
              <a:t>If the employer chooses to use drug testing to investigate the incident, the employer should test all employees whose conduct could have contributed to the incident, not just employees who reported injuries, and DOCUMENT!</a:t>
            </a:r>
          </a:p>
          <a:p>
            <a:endParaRPr lang="en-US" altLang="en-US" dirty="0"/>
          </a:p>
        </p:txBody>
      </p:sp>
    </p:spTree>
    <p:extLst>
      <p:ext uri="{BB962C8B-B14F-4D97-AF65-F5344CB8AC3E}">
        <p14:creationId xmlns:p14="http://schemas.microsoft.com/office/powerpoint/2010/main" val="422516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ACFD-9D5D-425F-B4F2-A8AD5F3F1D43}"/>
              </a:ext>
            </a:extLst>
          </p:cNvPr>
          <p:cNvSpPr>
            <a:spLocks noGrp="1"/>
          </p:cNvSpPr>
          <p:nvPr>
            <p:ph type="title"/>
          </p:nvPr>
        </p:nvSpPr>
        <p:spPr>
          <a:xfrm>
            <a:off x="714376" y="169334"/>
            <a:ext cx="9115424" cy="1032933"/>
          </a:xfrm>
        </p:spPr>
        <p:txBody>
          <a:bodyPr>
            <a:normAutofit/>
          </a:bodyPr>
          <a:lstStyle/>
          <a:p>
            <a:r>
              <a:rPr lang="en-US" sz="4000" dirty="0">
                <a:solidFill>
                  <a:schemeClr val="tx2"/>
                </a:solidFill>
              </a:rPr>
              <a:t>Medical Cannabis Update</a:t>
            </a:r>
          </a:p>
        </p:txBody>
      </p:sp>
      <p:sp>
        <p:nvSpPr>
          <p:cNvPr id="3" name="Content Placeholder 2">
            <a:extLst>
              <a:ext uri="{FF2B5EF4-FFF2-40B4-BE49-F238E27FC236}">
                <a16:creationId xmlns:a16="http://schemas.microsoft.com/office/drawing/2014/main" id="{77984650-CAC8-4128-A432-9359471BCACE}"/>
              </a:ext>
            </a:extLst>
          </p:cNvPr>
          <p:cNvSpPr>
            <a:spLocks noGrp="1"/>
          </p:cNvSpPr>
          <p:nvPr>
            <p:ph idx="1"/>
          </p:nvPr>
        </p:nvSpPr>
        <p:spPr>
          <a:xfrm>
            <a:off x="609599" y="1143000"/>
            <a:ext cx="10944225" cy="5410200"/>
          </a:xfrm>
        </p:spPr>
        <p:txBody>
          <a:bodyPr>
            <a:normAutofit fontScale="92500" lnSpcReduction="20000"/>
          </a:bodyPr>
          <a:lstStyle/>
          <a:p>
            <a:pPr>
              <a:lnSpc>
                <a:spcPct val="80000"/>
              </a:lnSpc>
            </a:pPr>
            <a:r>
              <a:rPr lang="en-US" altLang="en-US" sz="2400" dirty="0">
                <a:cs typeface="Poppins" panose="020B0604020202020204" charset="0"/>
              </a:rPr>
              <a:t>37 states (plus DC and all US territories) have legalized medical cannabis – latest are Alabama &amp; Miss</a:t>
            </a:r>
          </a:p>
          <a:p>
            <a:pPr>
              <a:lnSpc>
                <a:spcPct val="120000"/>
              </a:lnSpc>
            </a:pPr>
            <a:r>
              <a:rPr lang="en-US" altLang="en-US" sz="2400" dirty="0">
                <a:cs typeface="Poppins" panose="020B0604020202020204" charset="0"/>
              </a:rPr>
              <a:t>19 states (plus DC, Guam and CNMI) have now legalized recreational MJ – and 13 more (plus USVI) have decriminalized its use</a:t>
            </a:r>
          </a:p>
          <a:p>
            <a:pPr>
              <a:lnSpc>
                <a:spcPct val="80000"/>
              </a:lnSpc>
            </a:pPr>
            <a:r>
              <a:rPr lang="en-US" altLang="en-US" sz="2400" dirty="0">
                <a:cs typeface="Poppins" panose="020B0604020202020204" charset="0"/>
              </a:rPr>
              <a:t>Federal cannabis decriminalization likely – Biden recently called for declassification as CDS &amp; pardoned federal prisoners convicted of cannabis possession</a:t>
            </a:r>
          </a:p>
          <a:p>
            <a:pPr lvl="1">
              <a:lnSpc>
                <a:spcPct val="80000"/>
              </a:lnSpc>
            </a:pPr>
            <a:r>
              <a:rPr lang="en-US" sz="2400" b="0" i="0" dirty="0">
                <a:effectLst/>
              </a:rPr>
              <a:t>MORE Act would end criminalization of cannabis, remove from controlled substances list, eliminate related past criminal penalties and convictions.  </a:t>
            </a:r>
          </a:p>
          <a:p>
            <a:pPr lvl="2">
              <a:lnSpc>
                <a:spcPct val="80000"/>
              </a:lnSpc>
            </a:pPr>
            <a:r>
              <a:rPr lang="en-US" sz="2400" dirty="0"/>
              <a:t>It also taxes</a:t>
            </a:r>
            <a:r>
              <a:rPr lang="en-US" sz="2400" b="0" i="0" dirty="0">
                <a:effectLst/>
              </a:rPr>
              <a:t> cannabis products to fund social reform projects, make SBA loans to cannabis-related businesses, and prohibit denial of federal benefits </a:t>
            </a:r>
            <a:r>
              <a:rPr lang="en-US" sz="2400" dirty="0"/>
              <a:t>&amp; </a:t>
            </a:r>
            <a:r>
              <a:rPr lang="en-US" sz="2400" b="0" i="0" dirty="0">
                <a:effectLst/>
              </a:rPr>
              <a:t>protections under immigration law based on cannabis-related convictions.</a:t>
            </a:r>
            <a:endParaRPr lang="en-US" altLang="en-US" sz="2400" dirty="0">
              <a:cs typeface="Poppins" panose="020B0604020202020204" charset="0"/>
            </a:endParaRPr>
          </a:p>
          <a:p>
            <a:pPr lvl="1">
              <a:lnSpc>
                <a:spcPct val="80000"/>
              </a:lnSpc>
            </a:pPr>
            <a:r>
              <a:rPr lang="en-US" altLang="en-US" sz="2400" dirty="0">
                <a:cs typeface="Poppins" panose="020B0604020202020204" charset="0"/>
              </a:rPr>
              <a:t>SAFE Banking Act passed by House 4/19/2021 to allow commercial banking and credit card activity by licensed cannabis companies (321-101 vote!)</a:t>
            </a:r>
          </a:p>
          <a:p>
            <a:pPr lvl="1">
              <a:lnSpc>
                <a:spcPct val="80000"/>
              </a:lnSpc>
            </a:pPr>
            <a:r>
              <a:rPr lang="en-US" sz="2400" b="0" i="0" dirty="0">
                <a:effectLst/>
              </a:rPr>
              <a:t>Veterans Medical Marijuana Safe Harbor Act (</a:t>
            </a:r>
            <a:r>
              <a:rPr lang="en-US" sz="2400" b="0" i="0" u="none" strike="noStrike" dirty="0">
                <a:effectLst/>
                <a:hlinkClick r:id="rId2">
                  <a:extLst>
                    <a:ext uri="{A12FA001-AC4F-418D-AE19-62706E023703}">
                      <ahyp:hlinkClr xmlns:ahyp="http://schemas.microsoft.com/office/drawing/2018/hyperlinkcolor" val="tx"/>
                    </a:ext>
                  </a:extLst>
                </a:hlinkClick>
              </a:rPr>
              <a:t>S. 1183</a:t>
            </a:r>
            <a:r>
              <a:rPr lang="en-US" sz="2400" b="0" i="0" dirty="0">
                <a:effectLst/>
              </a:rPr>
              <a:t> / </a:t>
            </a:r>
            <a:r>
              <a:rPr lang="en-US" sz="2400" b="0" i="0" u="none" strike="noStrike" dirty="0">
                <a:effectLst/>
                <a:hlinkClick r:id="rId3">
                  <a:extLst>
                    <a:ext uri="{A12FA001-AC4F-418D-AE19-62706E023703}">
                      <ahyp:hlinkClr xmlns:ahyp="http://schemas.microsoft.com/office/drawing/2018/hyperlinkcolor" val="tx"/>
                    </a:ext>
                  </a:extLst>
                </a:hlinkClick>
              </a:rPr>
              <a:t>HR 2588</a:t>
            </a:r>
            <a:r>
              <a:rPr lang="en-US" sz="2400" b="0" i="0" dirty="0">
                <a:effectLst/>
              </a:rPr>
              <a:t>), is bipartisan legislation to expand and facilitate medical cannabis access to military veterans suffering from chronic pain, PTSD, and other serious medical conditions.</a:t>
            </a:r>
            <a:endParaRPr lang="en-US" altLang="en-US" sz="2400" dirty="0">
              <a:cs typeface="Poppins" panose="020B0604020202020204" charset="0"/>
            </a:endParaRPr>
          </a:p>
          <a:p>
            <a:pPr lvl="1">
              <a:lnSpc>
                <a:spcPct val="80000"/>
              </a:lnSpc>
            </a:pPr>
            <a:r>
              <a:rPr lang="en-US" altLang="en-US" sz="2400" dirty="0">
                <a:solidFill>
                  <a:schemeClr val="bg1"/>
                </a:solidFill>
                <a:highlight>
                  <a:srgbClr val="FFFF00"/>
                </a:highlight>
                <a:cs typeface="Poppins" panose="020B0604020202020204" charset="0"/>
              </a:rPr>
              <a:t>Legalization will negate current ADA case law that does not protect medical users because it is “illegal” federally</a:t>
            </a:r>
          </a:p>
          <a:p>
            <a:endParaRPr lang="en-US" dirty="0">
              <a:solidFill>
                <a:schemeClr val="tx1"/>
              </a:solidFill>
            </a:endParaRPr>
          </a:p>
        </p:txBody>
      </p:sp>
    </p:spTree>
    <p:extLst>
      <p:ext uri="{BB962C8B-B14F-4D97-AF65-F5344CB8AC3E}">
        <p14:creationId xmlns:p14="http://schemas.microsoft.com/office/powerpoint/2010/main" val="262442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0F6D-7024-8432-6AD7-8196D421F3BF}"/>
              </a:ext>
            </a:extLst>
          </p:cNvPr>
          <p:cNvSpPr>
            <a:spLocks noGrp="1"/>
          </p:cNvSpPr>
          <p:nvPr>
            <p:ph type="title"/>
          </p:nvPr>
        </p:nvSpPr>
        <p:spPr>
          <a:xfrm>
            <a:off x="453301" y="224658"/>
            <a:ext cx="11260135" cy="765140"/>
          </a:xfrm>
        </p:spPr>
        <p:txBody>
          <a:bodyPr/>
          <a:lstStyle/>
          <a:p>
            <a:r>
              <a:rPr lang="en-US" b="0" dirty="0">
                <a:latin typeface="+mj-lt"/>
              </a:rPr>
              <a:t>Election 2022: More Cannabis Legalization?</a:t>
            </a:r>
          </a:p>
        </p:txBody>
      </p:sp>
      <p:sp>
        <p:nvSpPr>
          <p:cNvPr id="3" name="Content Placeholder 2">
            <a:extLst>
              <a:ext uri="{FF2B5EF4-FFF2-40B4-BE49-F238E27FC236}">
                <a16:creationId xmlns:a16="http://schemas.microsoft.com/office/drawing/2014/main" id="{D6F5D332-94C0-6A8F-A9AB-B58B4B2917C2}"/>
              </a:ext>
            </a:extLst>
          </p:cNvPr>
          <p:cNvSpPr>
            <a:spLocks noGrp="1"/>
          </p:cNvSpPr>
          <p:nvPr>
            <p:ph idx="1"/>
          </p:nvPr>
        </p:nvSpPr>
        <p:spPr>
          <a:xfrm>
            <a:off x="453302" y="1202635"/>
            <a:ext cx="11260135" cy="5328316"/>
          </a:xfrm>
        </p:spPr>
        <p:txBody>
          <a:bodyPr>
            <a:normAutofit lnSpcReduction="10000"/>
          </a:bodyPr>
          <a:lstStyle/>
          <a:p>
            <a:pPr marL="0" marR="0">
              <a:lnSpc>
                <a:spcPct val="107000"/>
              </a:lnSpc>
              <a:spcBef>
                <a:spcPts val="0"/>
              </a:spcBef>
              <a:spcAft>
                <a:spcPts val="800"/>
              </a:spcAft>
            </a:pPr>
            <a:r>
              <a:rPr lang="en-US" sz="2100" b="1" dirty="0">
                <a:effectLst/>
                <a:ea typeface="Calibri" panose="020F0502020204030204" pitchFamily="34" charset="0"/>
              </a:rPr>
              <a:t>Maryland</a:t>
            </a:r>
            <a:r>
              <a:rPr lang="en-US" sz="2100" dirty="0">
                <a:effectLst/>
                <a:ea typeface="Calibri" panose="020F0502020204030204" pitchFamily="34" charset="0"/>
              </a:rPr>
              <a:t> lawmakers approved legislation that places a Constitutional Amendment on the ballot for November. “Question 4” asks voters: “Do you favor the legalization of the use of cannabis by an individual who is at least 21 years of age on or after July 1, 2023, in the State of Maryland?”  Possession of more than 2.5 ounces of marijuana would still subject the holder to criminal penalties. </a:t>
            </a:r>
          </a:p>
          <a:p>
            <a:pPr marL="0" marR="0">
              <a:lnSpc>
                <a:spcPct val="107000"/>
              </a:lnSpc>
              <a:spcBef>
                <a:spcPts val="0"/>
              </a:spcBef>
              <a:spcAft>
                <a:spcPts val="800"/>
              </a:spcAft>
            </a:pPr>
            <a:r>
              <a:rPr lang="en-US" sz="2100" b="1" dirty="0">
                <a:effectLst/>
                <a:ea typeface="Calibri" panose="020F0502020204030204" pitchFamily="34" charset="0"/>
              </a:rPr>
              <a:t>Missouri</a:t>
            </a:r>
            <a:r>
              <a:rPr lang="en-US" sz="2100" dirty="0">
                <a:effectLst/>
                <a:ea typeface="Calibri" panose="020F0502020204030204" pitchFamily="34" charset="0"/>
              </a:rPr>
              <a:t> voters will consider a citizens’ initiative that would allow those 21 years and older to possess, purchase, consume and cultivate cannabis, and would also automatically expunge non-violent criminal records for past cannabis offenses. </a:t>
            </a:r>
          </a:p>
          <a:p>
            <a:pPr marL="0" marR="0">
              <a:lnSpc>
                <a:spcPct val="107000"/>
              </a:lnSpc>
              <a:spcBef>
                <a:spcPts val="0"/>
              </a:spcBef>
              <a:spcAft>
                <a:spcPts val="800"/>
              </a:spcAft>
            </a:pPr>
            <a:r>
              <a:rPr lang="en-US" sz="2100" b="1" dirty="0">
                <a:effectLst/>
                <a:ea typeface="Calibri" panose="020F0502020204030204" pitchFamily="34" charset="0"/>
              </a:rPr>
              <a:t>Nebraska</a:t>
            </a:r>
            <a:r>
              <a:rPr lang="en-US" sz="2100" dirty="0">
                <a:effectLst/>
                <a:ea typeface="Calibri" panose="020F0502020204030204" pitchFamily="34" charset="0"/>
              </a:rPr>
              <a:t>’s medical marijuana initiative failed to gather the requite number of signatures to appear on the November ballot, but the issue is likely to continue before the legislature as 77 percent of residents polled supported legalizing medical cannabis access and the petition had 77,000 signatures. </a:t>
            </a:r>
          </a:p>
          <a:p>
            <a:pPr marL="0" marR="0">
              <a:lnSpc>
                <a:spcPct val="107000"/>
              </a:lnSpc>
              <a:spcBef>
                <a:spcPts val="0"/>
              </a:spcBef>
              <a:spcAft>
                <a:spcPts val="800"/>
              </a:spcAft>
            </a:pPr>
            <a:r>
              <a:rPr lang="en-US" sz="2100" b="1" dirty="0">
                <a:effectLst/>
                <a:ea typeface="Calibri" panose="020F0502020204030204" pitchFamily="34" charset="0"/>
              </a:rPr>
              <a:t>North Dakota</a:t>
            </a:r>
            <a:r>
              <a:rPr lang="en-US" sz="2100" dirty="0">
                <a:effectLst/>
                <a:ea typeface="Calibri" panose="020F0502020204030204" pitchFamily="34" charset="0"/>
              </a:rPr>
              <a:t> voters will consider a ballot initiative that would legalize adult (21+) use and sale of cannabis,  as well as permitting cultivation of up to three plants in a home for personal use. </a:t>
            </a:r>
          </a:p>
          <a:p>
            <a:pPr marL="0" marR="0">
              <a:lnSpc>
                <a:spcPct val="107000"/>
              </a:lnSpc>
              <a:spcBef>
                <a:spcPts val="0"/>
              </a:spcBef>
              <a:spcAft>
                <a:spcPts val="800"/>
              </a:spcAft>
            </a:pPr>
            <a:r>
              <a:rPr lang="en-US" sz="2100" b="1" dirty="0">
                <a:effectLst/>
                <a:ea typeface="Calibri" panose="020F0502020204030204" pitchFamily="34" charset="0"/>
              </a:rPr>
              <a:t>South Dakota</a:t>
            </a:r>
            <a:r>
              <a:rPr lang="en-US" sz="2100" dirty="0">
                <a:effectLst/>
                <a:ea typeface="Calibri" panose="020F0502020204030204" pitchFamily="34" charset="0"/>
              </a:rPr>
              <a:t> will give voters the opportunity to decide on legal marijuana use by those age 21 and older; the measure allows possession of up to one ounce or three mature plants, but does not establish a regulatory framework or retail sales of marijuana in the state.</a:t>
            </a:r>
          </a:p>
          <a:p>
            <a:pPr marL="0" indent="0">
              <a:buNone/>
            </a:pPr>
            <a:endParaRPr lang="en-US" dirty="0"/>
          </a:p>
        </p:txBody>
      </p:sp>
    </p:spTree>
    <p:extLst>
      <p:ext uri="{BB962C8B-B14F-4D97-AF65-F5344CB8AC3E}">
        <p14:creationId xmlns:p14="http://schemas.microsoft.com/office/powerpoint/2010/main" val="194975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C560-1D65-481F-9267-3C78761136E1}"/>
              </a:ext>
            </a:extLst>
          </p:cNvPr>
          <p:cNvSpPr>
            <a:spLocks noGrp="1"/>
          </p:cNvSpPr>
          <p:nvPr>
            <p:ph type="title"/>
          </p:nvPr>
        </p:nvSpPr>
        <p:spPr>
          <a:xfrm>
            <a:off x="685801" y="219075"/>
            <a:ext cx="10131425" cy="1171575"/>
          </a:xfrm>
        </p:spPr>
        <p:txBody>
          <a:bodyPr/>
          <a:lstStyle/>
          <a:p>
            <a:r>
              <a:rPr lang="en-US" dirty="0"/>
              <a:t>CANNABIS IN VIRGINIA &amp; Employment</a:t>
            </a:r>
          </a:p>
        </p:txBody>
      </p:sp>
      <p:sp>
        <p:nvSpPr>
          <p:cNvPr id="3" name="Content Placeholder 2">
            <a:extLst>
              <a:ext uri="{FF2B5EF4-FFF2-40B4-BE49-F238E27FC236}">
                <a16:creationId xmlns:a16="http://schemas.microsoft.com/office/drawing/2014/main" id="{304CEFF6-BA62-42B0-B93A-E88FBDEEF977}"/>
              </a:ext>
            </a:extLst>
          </p:cNvPr>
          <p:cNvSpPr>
            <a:spLocks noGrp="1"/>
          </p:cNvSpPr>
          <p:nvPr>
            <p:ph idx="1"/>
          </p:nvPr>
        </p:nvSpPr>
        <p:spPr>
          <a:xfrm>
            <a:off x="685801" y="1257301"/>
            <a:ext cx="10820398" cy="5133974"/>
          </a:xfrm>
        </p:spPr>
        <p:txBody>
          <a:bodyPr>
            <a:normAutofit fontScale="92500" lnSpcReduction="10000"/>
          </a:bodyPr>
          <a:lstStyle/>
          <a:p>
            <a:r>
              <a:rPr lang="en-US" sz="2000" dirty="0"/>
              <a:t>Bill removes criminal penalties for individuals  but there is </a:t>
            </a:r>
            <a:r>
              <a:rPr lang="en-US" sz="2000" u="sng" dirty="0"/>
              <a:t>no employment protection </a:t>
            </a:r>
            <a:r>
              <a:rPr lang="en-US" sz="2000" dirty="0"/>
              <a:t>for </a:t>
            </a:r>
            <a:r>
              <a:rPr lang="en-US" sz="2000" u="sng" dirty="0"/>
              <a:t>recreational</a:t>
            </a:r>
            <a:r>
              <a:rPr lang="en-US" sz="2000" dirty="0"/>
              <a:t> cannabis users</a:t>
            </a:r>
          </a:p>
          <a:p>
            <a:r>
              <a:rPr lang="en-US" sz="2000" b="1" u="sng" dirty="0">
                <a:solidFill>
                  <a:schemeClr val="bg2"/>
                </a:solidFill>
                <a:highlight>
                  <a:srgbClr val="FFFF00"/>
                </a:highlight>
              </a:rPr>
              <a:t>Medical</a:t>
            </a:r>
            <a:r>
              <a:rPr lang="en-US" sz="2000" dirty="0">
                <a:solidFill>
                  <a:schemeClr val="bg2"/>
                </a:solidFill>
                <a:highlight>
                  <a:srgbClr val="FFFF00"/>
                </a:highlight>
              </a:rPr>
              <a:t> cannabis users </a:t>
            </a:r>
            <a:r>
              <a:rPr lang="en-US" sz="2000" b="1" u="sng" dirty="0">
                <a:solidFill>
                  <a:schemeClr val="bg2"/>
                </a:solidFill>
                <a:highlight>
                  <a:srgbClr val="FFFF00"/>
                </a:highlight>
              </a:rPr>
              <a:t>are</a:t>
            </a:r>
            <a:r>
              <a:rPr lang="en-US" sz="2000" dirty="0">
                <a:solidFill>
                  <a:schemeClr val="bg2"/>
                </a:solidFill>
                <a:highlight>
                  <a:srgbClr val="FFFF00"/>
                </a:highlight>
              </a:rPr>
              <a:t> </a:t>
            </a:r>
            <a:r>
              <a:rPr lang="en-US" sz="2000" b="1" u="sng" dirty="0">
                <a:solidFill>
                  <a:schemeClr val="bg2"/>
                </a:solidFill>
                <a:highlight>
                  <a:srgbClr val="FFFF00"/>
                </a:highlight>
              </a:rPr>
              <a:t>protected</a:t>
            </a:r>
            <a:r>
              <a:rPr lang="en-US" sz="2000" dirty="0">
                <a:solidFill>
                  <a:schemeClr val="bg2"/>
                </a:solidFill>
                <a:highlight>
                  <a:srgbClr val="FFFF00"/>
                </a:highlight>
              </a:rPr>
              <a:t> from being discharged, disciplined or discriminated against for lawful use of cannabis based on valid written certification – as of 7/1/2021</a:t>
            </a:r>
          </a:p>
          <a:p>
            <a:pPr lvl="1"/>
            <a:r>
              <a:rPr lang="en-US" sz="1800" dirty="0">
                <a:solidFill>
                  <a:schemeClr val="bg2"/>
                </a:solidFill>
                <a:highlight>
                  <a:srgbClr val="FFFF00"/>
                </a:highlight>
              </a:rPr>
              <a:t>If worker has medical cannabis card and drug test comes back positive, employer may not terminate or discipline SOLELY on basis of positive test!</a:t>
            </a:r>
          </a:p>
          <a:p>
            <a:r>
              <a:rPr lang="en-US" sz="2000" dirty="0"/>
              <a:t>Does not force employers to change current drug testing policies or any specific rules on use by employees – right to establish such rules is part of the written or implied employment contract</a:t>
            </a:r>
          </a:p>
          <a:p>
            <a:r>
              <a:rPr lang="en-US" sz="2000" dirty="0"/>
              <a:t>Provides safe harbor for employers to drug test workers in certain regulated jobs regardless of signs of impairment or certification to use medical cannabis</a:t>
            </a:r>
          </a:p>
          <a:p>
            <a:r>
              <a:rPr lang="en-US" sz="2000" dirty="0"/>
              <a:t>Does not require an employer to commit any act that would cause employers to violate federal law or result in the loss of a federal contract or federal funding</a:t>
            </a:r>
          </a:p>
          <a:p>
            <a:r>
              <a:rPr lang="en-US" sz="2000" dirty="0"/>
              <a:t>Does not require any defense industrial base sector employer to hire or retain anyone who tests positive for THC in excess of 50 ng</a:t>
            </a:r>
          </a:p>
          <a:p>
            <a:pPr>
              <a:buFont typeface="Wingdings" panose="05000000000000000000" pitchFamily="2" charset="2"/>
              <a:buChar char="Ø"/>
            </a:pPr>
            <a:r>
              <a:rPr lang="en-US" sz="1800" dirty="0"/>
              <a:t>New law provides a complete bar to recovery for workplace injury when it results from intoxication (includes use of drugs or alcohol) if the intoxication causes or contributes to the injury</a:t>
            </a:r>
          </a:p>
        </p:txBody>
      </p:sp>
    </p:spTree>
    <p:extLst>
      <p:ext uri="{BB962C8B-B14F-4D97-AF65-F5344CB8AC3E}">
        <p14:creationId xmlns:p14="http://schemas.microsoft.com/office/powerpoint/2010/main" val="2851930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8140</TotalTime>
  <Words>3476</Words>
  <Application>Microsoft Office PowerPoint</Application>
  <PresentationFormat>Widescreen</PresentationFormat>
  <Paragraphs>200</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Poppins</vt:lpstr>
      <vt:lpstr>Calibri Light</vt:lpstr>
      <vt:lpstr>Calibri</vt:lpstr>
      <vt:lpstr>Wingdings</vt:lpstr>
      <vt:lpstr>Nunito</vt:lpstr>
      <vt:lpstr>Celestial</vt:lpstr>
      <vt:lpstr>CANNABIS &amp;  WORKPLACE SAFETY </vt:lpstr>
      <vt:lpstr>The times, they are a-changin’ …</vt:lpstr>
      <vt:lpstr>$1.8 Mil. Judgment Against Employer  Who Failed to Accommodate Opioid Use</vt:lpstr>
      <vt:lpstr>Intersection of safety &amp; HR Laws</vt:lpstr>
      <vt:lpstr>OSHA, Drug Testing &amp; Discipline </vt:lpstr>
      <vt:lpstr>OSHA Policy on Drug Tests</vt:lpstr>
      <vt:lpstr>Medical Cannabis Update</vt:lpstr>
      <vt:lpstr>Election 2022: More Cannabis Legalization?</vt:lpstr>
      <vt:lpstr>CANNABIS IN VIRGINIA &amp; Employment</vt:lpstr>
      <vt:lpstr>KEY Legal Decisions – Medical Cannabis</vt:lpstr>
      <vt:lpstr>ACLU MMJ Case</vt:lpstr>
      <vt:lpstr>Medical Cannabis &amp; Worker’s Comp</vt:lpstr>
      <vt:lpstr>NJ &amp; worker’s Comp Cannabis Payment</vt:lpstr>
      <vt:lpstr>Developing Prevention Programs</vt:lpstr>
      <vt:lpstr>Drug Free Workplace Policy</vt:lpstr>
      <vt:lpstr>Reasonable Suspicion Testing</vt:lpstr>
      <vt:lpstr>PowerPoint Presentation</vt:lpstr>
      <vt:lpstr>Illinois “Compassionate Care” law &amp;  Impairment</vt:lpstr>
      <vt:lpstr>CBD Issues</vt:lpstr>
      <vt:lpstr>Opiates &amp; ADA</vt:lpstr>
      <vt:lpstr>ADA Direct Threat to Safety: Factors</vt:lpstr>
      <vt:lpstr>ADA Solutions: Document Accommodation Efforts</vt:lpstr>
      <vt:lpstr>Supervisor Training: Best Line of Defense</vt:lpstr>
      <vt:lpstr>Things to Do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Hoffman</dc:creator>
  <cp:lastModifiedBy>Adele Abrams</cp:lastModifiedBy>
  <cp:revision>135</cp:revision>
  <dcterms:created xsi:type="dcterms:W3CDTF">2019-05-30T18:50:33Z</dcterms:created>
  <dcterms:modified xsi:type="dcterms:W3CDTF">2022-11-14T15:36:42Z</dcterms:modified>
</cp:coreProperties>
</file>