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58" r:id="rId5"/>
    <p:sldId id="259" r:id="rId6"/>
    <p:sldId id="260" r:id="rId7"/>
    <p:sldId id="261" r:id="rId8"/>
    <p:sldId id="262" r:id="rId9"/>
    <p:sldId id="273" r:id="rId10"/>
    <p:sldId id="263" r:id="rId11"/>
    <p:sldId id="264" r:id="rId12"/>
    <p:sldId id="265" r:id="rId13"/>
    <p:sldId id="268" r:id="rId14"/>
    <p:sldId id="266" r:id="rId15"/>
    <p:sldId id="267" r:id="rId16"/>
    <p:sldId id="269" r:id="rId17"/>
    <p:sldId id="271" r:id="rId18"/>
    <p:sldId id="270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570E3A-10A4-4D82-A68D-A176025E7C95}" v="2" dt="2024-02-13T20:10:55.1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10" d="100"/>
          <a:sy n="110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y, Steven" userId="6ebeeafb-522e-4aae-b9e4-97b1ffaea2a0" providerId="ADAL" clId="{92570E3A-10A4-4D82-A68D-A176025E7C95}"/>
    <pc:docChg chg="undo custSel addSld modSld">
      <pc:chgData name="Gray, Steven" userId="6ebeeafb-522e-4aae-b9e4-97b1ffaea2a0" providerId="ADAL" clId="{92570E3A-10A4-4D82-A68D-A176025E7C95}" dt="2024-02-13T20:19:03.352" v="711" actId="20577"/>
      <pc:docMkLst>
        <pc:docMk/>
      </pc:docMkLst>
      <pc:sldChg chg="modSp mod">
        <pc:chgData name="Gray, Steven" userId="6ebeeafb-522e-4aae-b9e4-97b1ffaea2a0" providerId="ADAL" clId="{92570E3A-10A4-4D82-A68D-A176025E7C95}" dt="2024-02-13T19:30:34.298" v="13" actId="122"/>
        <pc:sldMkLst>
          <pc:docMk/>
          <pc:sldMk cId="2588758492" sldId="269"/>
        </pc:sldMkLst>
        <pc:spChg chg="mod">
          <ac:chgData name="Gray, Steven" userId="6ebeeafb-522e-4aae-b9e4-97b1ffaea2a0" providerId="ADAL" clId="{92570E3A-10A4-4D82-A68D-A176025E7C95}" dt="2024-02-13T19:30:34.298" v="13" actId="122"/>
          <ac:spMkLst>
            <pc:docMk/>
            <pc:sldMk cId="2588758492" sldId="269"/>
            <ac:spMk id="2" creationId="{B9BFE734-403D-CD43-BC2B-D5401EEAA98C}"/>
          </ac:spMkLst>
        </pc:spChg>
      </pc:sldChg>
      <pc:sldChg chg="modSp mod">
        <pc:chgData name="Gray, Steven" userId="6ebeeafb-522e-4aae-b9e4-97b1ffaea2a0" providerId="ADAL" clId="{92570E3A-10A4-4D82-A68D-A176025E7C95}" dt="2024-02-13T20:04:57.261" v="15" actId="21"/>
        <pc:sldMkLst>
          <pc:docMk/>
          <pc:sldMk cId="228074498" sldId="270"/>
        </pc:sldMkLst>
        <pc:spChg chg="mod">
          <ac:chgData name="Gray, Steven" userId="6ebeeafb-522e-4aae-b9e4-97b1ffaea2a0" providerId="ADAL" clId="{92570E3A-10A4-4D82-A68D-A176025E7C95}" dt="2024-02-13T20:04:57.261" v="15" actId="21"/>
          <ac:spMkLst>
            <pc:docMk/>
            <pc:sldMk cId="228074498" sldId="270"/>
            <ac:spMk id="3" creationId="{CAD9A349-6FCD-6AFB-715F-CD153764458D}"/>
          </ac:spMkLst>
        </pc:spChg>
      </pc:sldChg>
      <pc:sldChg chg="modSp mod">
        <pc:chgData name="Gray, Steven" userId="6ebeeafb-522e-4aae-b9e4-97b1ffaea2a0" providerId="ADAL" clId="{92570E3A-10A4-4D82-A68D-A176025E7C95}" dt="2024-02-13T19:30:39.970" v="14" actId="122"/>
        <pc:sldMkLst>
          <pc:docMk/>
          <pc:sldMk cId="1260794631" sldId="272"/>
        </pc:sldMkLst>
        <pc:spChg chg="mod">
          <ac:chgData name="Gray, Steven" userId="6ebeeafb-522e-4aae-b9e4-97b1ffaea2a0" providerId="ADAL" clId="{92570E3A-10A4-4D82-A68D-A176025E7C95}" dt="2024-02-13T19:30:39.970" v="14" actId="122"/>
          <ac:spMkLst>
            <pc:docMk/>
            <pc:sldMk cId="1260794631" sldId="272"/>
            <ac:spMk id="2" creationId="{B9BFE734-403D-CD43-BC2B-D5401EEAA98C}"/>
          </ac:spMkLst>
        </pc:spChg>
      </pc:sldChg>
      <pc:sldChg chg="modSp mod">
        <pc:chgData name="Gray, Steven" userId="6ebeeafb-522e-4aae-b9e4-97b1ffaea2a0" providerId="ADAL" clId="{92570E3A-10A4-4D82-A68D-A176025E7C95}" dt="2024-02-13T19:30:24.580" v="12" actId="20577"/>
        <pc:sldMkLst>
          <pc:docMk/>
          <pc:sldMk cId="4161320585" sldId="273"/>
        </pc:sldMkLst>
        <pc:spChg chg="mod">
          <ac:chgData name="Gray, Steven" userId="6ebeeafb-522e-4aae-b9e4-97b1ffaea2a0" providerId="ADAL" clId="{92570E3A-10A4-4D82-A68D-A176025E7C95}" dt="2024-02-13T19:30:24.580" v="12" actId="20577"/>
          <ac:spMkLst>
            <pc:docMk/>
            <pc:sldMk cId="4161320585" sldId="273"/>
            <ac:spMk id="2" creationId="{B9BFE734-403D-CD43-BC2B-D5401EEAA98C}"/>
          </ac:spMkLst>
        </pc:spChg>
      </pc:sldChg>
      <pc:sldChg chg="modSp mod">
        <pc:chgData name="Gray, Steven" userId="6ebeeafb-522e-4aae-b9e4-97b1ffaea2a0" providerId="ADAL" clId="{92570E3A-10A4-4D82-A68D-A176025E7C95}" dt="2024-02-13T20:15:46.897" v="607" actId="20577"/>
        <pc:sldMkLst>
          <pc:docMk/>
          <pc:sldMk cId="3338143480" sldId="274"/>
        </pc:sldMkLst>
        <pc:spChg chg="mod">
          <ac:chgData name="Gray, Steven" userId="6ebeeafb-522e-4aae-b9e4-97b1ffaea2a0" providerId="ADAL" clId="{92570E3A-10A4-4D82-A68D-A176025E7C95}" dt="2024-02-13T20:10:49.755" v="183" actId="5793"/>
          <ac:spMkLst>
            <pc:docMk/>
            <pc:sldMk cId="3338143480" sldId="274"/>
            <ac:spMk id="2" creationId="{B9BFE734-403D-CD43-BC2B-D5401EEAA98C}"/>
          </ac:spMkLst>
        </pc:spChg>
        <pc:spChg chg="mod">
          <ac:chgData name="Gray, Steven" userId="6ebeeafb-522e-4aae-b9e4-97b1ffaea2a0" providerId="ADAL" clId="{92570E3A-10A4-4D82-A68D-A176025E7C95}" dt="2024-02-13T20:15:46.897" v="607" actId="20577"/>
          <ac:spMkLst>
            <pc:docMk/>
            <pc:sldMk cId="3338143480" sldId="274"/>
            <ac:spMk id="3" creationId="{CAD9A349-6FCD-6AFB-715F-CD153764458D}"/>
          </ac:spMkLst>
        </pc:spChg>
      </pc:sldChg>
      <pc:sldChg chg="modSp add mod">
        <pc:chgData name="Gray, Steven" userId="6ebeeafb-522e-4aae-b9e4-97b1ffaea2a0" providerId="ADAL" clId="{92570E3A-10A4-4D82-A68D-A176025E7C95}" dt="2024-02-13T20:15:25.164" v="584" actId="20577"/>
        <pc:sldMkLst>
          <pc:docMk/>
          <pc:sldMk cId="566691900" sldId="275"/>
        </pc:sldMkLst>
        <pc:spChg chg="mod">
          <ac:chgData name="Gray, Steven" userId="6ebeeafb-522e-4aae-b9e4-97b1ffaea2a0" providerId="ADAL" clId="{92570E3A-10A4-4D82-A68D-A176025E7C95}" dt="2024-02-13T20:12:21.587" v="292" actId="20577"/>
          <ac:spMkLst>
            <pc:docMk/>
            <pc:sldMk cId="566691900" sldId="275"/>
            <ac:spMk id="2" creationId="{B9BFE734-403D-CD43-BC2B-D5401EEAA98C}"/>
          </ac:spMkLst>
        </pc:spChg>
        <pc:spChg chg="mod">
          <ac:chgData name="Gray, Steven" userId="6ebeeafb-522e-4aae-b9e4-97b1ffaea2a0" providerId="ADAL" clId="{92570E3A-10A4-4D82-A68D-A176025E7C95}" dt="2024-02-13T20:15:25.164" v="584" actId="20577"/>
          <ac:spMkLst>
            <pc:docMk/>
            <pc:sldMk cId="566691900" sldId="275"/>
            <ac:spMk id="3" creationId="{CAD9A349-6FCD-6AFB-715F-CD153764458D}"/>
          </ac:spMkLst>
        </pc:spChg>
      </pc:sldChg>
      <pc:sldChg chg="modSp add mod">
        <pc:chgData name="Gray, Steven" userId="6ebeeafb-522e-4aae-b9e4-97b1ffaea2a0" providerId="ADAL" clId="{92570E3A-10A4-4D82-A68D-A176025E7C95}" dt="2024-02-13T20:19:03.352" v="711" actId="20577"/>
        <pc:sldMkLst>
          <pc:docMk/>
          <pc:sldMk cId="1399032166" sldId="276"/>
        </pc:sldMkLst>
        <pc:spChg chg="mod">
          <ac:chgData name="Gray, Steven" userId="6ebeeafb-522e-4aae-b9e4-97b1ffaea2a0" providerId="ADAL" clId="{92570E3A-10A4-4D82-A68D-A176025E7C95}" dt="2024-02-13T20:14:12.804" v="499" actId="20577"/>
          <ac:spMkLst>
            <pc:docMk/>
            <pc:sldMk cId="1399032166" sldId="276"/>
            <ac:spMk id="2" creationId="{B9BFE734-403D-CD43-BC2B-D5401EEAA98C}"/>
          </ac:spMkLst>
        </pc:spChg>
        <pc:spChg chg="mod">
          <ac:chgData name="Gray, Steven" userId="6ebeeafb-522e-4aae-b9e4-97b1ffaea2a0" providerId="ADAL" clId="{92570E3A-10A4-4D82-A68D-A176025E7C95}" dt="2024-02-13T20:19:03.352" v="711" actId="20577"/>
          <ac:spMkLst>
            <pc:docMk/>
            <pc:sldMk cId="1399032166" sldId="276"/>
            <ac:spMk id="3" creationId="{CAD9A349-6FCD-6AFB-715F-CD153764458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02B3-5927-4F7D-924E-DC5096906870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B4D3-DC2D-4A9F-A540-BE9C86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681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02B3-5927-4F7D-924E-DC5096906870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B4D3-DC2D-4A9F-A540-BE9C86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09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02B3-5927-4F7D-924E-DC5096906870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B4D3-DC2D-4A9F-A540-BE9C86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26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02B3-5927-4F7D-924E-DC5096906870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B4D3-DC2D-4A9F-A540-BE9C8650FE1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00353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02B3-5927-4F7D-924E-DC5096906870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B4D3-DC2D-4A9F-A540-BE9C86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407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02B3-5927-4F7D-924E-DC5096906870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B4D3-DC2D-4A9F-A540-BE9C86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270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02B3-5927-4F7D-924E-DC5096906870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B4D3-DC2D-4A9F-A540-BE9C86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345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02B3-5927-4F7D-924E-DC5096906870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B4D3-DC2D-4A9F-A540-BE9C86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728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02B3-5927-4F7D-924E-DC5096906870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B4D3-DC2D-4A9F-A540-BE9C86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178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02B3-5927-4F7D-924E-DC5096906870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B4D3-DC2D-4A9F-A540-BE9C86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6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02B3-5927-4F7D-924E-DC5096906870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B4D3-DC2D-4A9F-A540-BE9C86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417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02B3-5927-4F7D-924E-DC5096906870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B4D3-DC2D-4A9F-A540-BE9C86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370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02B3-5927-4F7D-924E-DC5096906870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B4D3-DC2D-4A9F-A540-BE9C86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572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02B3-5927-4F7D-924E-DC5096906870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B4D3-DC2D-4A9F-A540-BE9C86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937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02B3-5927-4F7D-924E-DC5096906870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B4D3-DC2D-4A9F-A540-BE9C86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727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02B3-5927-4F7D-924E-DC5096906870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B4D3-DC2D-4A9F-A540-BE9C86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723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02B3-5927-4F7D-924E-DC5096906870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B4D3-DC2D-4A9F-A540-BE9C86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64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8A702B3-5927-4F7D-924E-DC5096906870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8D5B4D3-DC2D-4A9F-A540-BE9C8650F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13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826DDCA-6D09-4690-86AE-A65700C43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498B33-6D37-B7AF-B202-507564E77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828801"/>
            <a:ext cx="9465045" cy="1929468"/>
          </a:xfr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white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Establishing a Safety Culture</a:t>
            </a:r>
            <a:br>
              <a:rPr lang="en-US" dirty="0"/>
            </a:br>
            <a:r>
              <a:rPr kumimoji="0" lang="en-US" sz="2200" b="0" i="0" u="none" strike="noStrike" kern="1200" cap="all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“Must Do’s” and how to plan for the long haul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49839A-3511-5D3C-3C26-BFEECFDF91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855264"/>
            <a:ext cx="9465045" cy="137159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Presenter: steven b. Gray, csp, chst</a:t>
            </a:r>
          </a:p>
          <a:p>
            <a:r>
              <a:rPr lang="en-US" dirty="0">
                <a:solidFill>
                  <a:schemeClr val="tx1"/>
                </a:solidFill>
              </a:rPr>
              <a:t>Head of QHSE, GEA North America</a:t>
            </a:r>
          </a:p>
          <a:p>
            <a:r>
              <a:rPr lang="en-US" dirty="0">
                <a:solidFill>
                  <a:schemeClr val="tx1"/>
                </a:solidFill>
              </a:rPr>
              <a:t>ASSP Director-At-Large</a:t>
            </a: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8D94113-B99D-4827-8468-42C0869DD6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65046" y="0"/>
            <a:ext cx="2726953" cy="6858000"/>
          </a:xfrm>
          <a:prstGeom prst="rect">
            <a:avLst/>
          </a:prstGeom>
          <a:ln>
            <a:noFill/>
          </a:ln>
          <a:effectLst>
            <a:outerShdw blurRad="88900" dist="254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97E19A-F48B-4D56-A949-3A826CF00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65046" y="0"/>
            <a:ext cx="2726954" cy="6858000"/>
          </a:xfrm>
          <a:prstGeom prst="rect">
            <a:avLst/>
          </a:prstGeom>
          <a:solidFill>
            <a:schemeClr val="tx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5B1C489-3520-454E-BCE4-DE06A472FF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0" t="1120" r="54326" b="73832"/>
          <a:stretch/>
        </p:blipFill>
        <p:spPr>
          <a:xfrm>
            <a:off x="9465047" y="4417"/>
            <a:ext cx="2318458" cy="108688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9CDFDB7-75F8-4CF5-A2D6-59A1D86232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623" t="43915" r="1" b="10213"/>
          <a:stretch/>
        </p:blipFill>
        <p:spPr>
          <a:xfrm>
            <a:off x="9945510" y="3287359"/>
            <a:ext cx="2246490" cy="219765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1EE895C-73D3-4A38-BD82-6A056D253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66" t="75007" r="30510"/>
          <a:stretch/>
        </p:blipFill>
        <p:spPr>
          <a:xfrm>
            <a:off x="10548594" y="2550437"/>
            <a:ext cx="1643406" cy="1003467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8FD3076-E852-4125-BBED-3FB31599F4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40" t="81531" r="19879"/>
          <a:stretch/>
        </p:blipFill>
        <p:spPr>
          <a:xfrm>
            <a:off x="9465048" y="5597114"/>
            <a:ext cx="1356924" cy="1260885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772533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585039-CDA7-4B76-B013-776F970DE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184" y="0"/>
            <a:ext cx="12173816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53D942-8031-42E8-88B4-E03A710E8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FD07472-970F-49B5-8994-ADEAA3148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930400" cy="6858002"/>
          </a:xfrm>
          <a:prstGeom prst="rect">
            <a:avLst/>
          </a:prstGeom>
          <a:ln>
            <a:noFill/>
          </a:ln>
          <a:effectLst>
            <a:outerShdw blurRad="889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2869BAE-8EC0-4D16-ACB8-F0CBFDD904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24" t="71774" r="2564"/>
          <a:stretch/>
        </p:blipFill>
        <p:spPr>
          <a:xfrm>
            <a:off x="18184" y="4822361"/>
            <a:ext cx="1911902" cy="20356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524A7AE-FFF7-4F70-9AEA-01A5DFF77B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96" t="75007" r="30510"/>
          <a:stretch/>
        </p:blipFill>
        <p:spPr>
          <a:xfrm>
            <a:off x="297855" y="5471958"/>
            <a:ext cx="889881" cy="638482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9A349-6FCD-6AFB-715F-CD153764458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48270" y="1830352"/>
            <a:ext cx="9329641" cy="4280088"/>
          </a:xfrm>
        </p:spPr>
        <p:txBody>
          <a:bodyPr anchor="t">
            <a:normAutofit/>
          </a:bodyPr>
          <a:lstStyle/>
          <a:p>
            <a:pPr lvl="1"/>
            <a:r>
              <a:rPr lang="en-US" sz="2800" dirty="0"/>
              <a:t>Executives</a:t>
            </a:r>
          </a:p>
          <a:p>
            <a:pPr lvl="1"/>
            <a:r>
              <a:rPr lang="en-US" sz="2800" dirty="0"/>
              <a:t>Hse team</a:t>
            </a:r>
          </a:p>
          <a:p>
            <a:pPr lvl="1"/>
            <a:r>
              <a:rPr lang="en-US" sz="2800" dirty="0"/>
              <a:t>Management/operations</a:t>
            </a:r>
          </a:p>
          <a:p>
            <a:pPr lvl="1"/>
            <a:r>
              <a:rPr lang="en-US" sz="2800" dirty="0"/>
              <a:t>Excellence functions</a:t>
            </a:r>
          </a:p>
          <a:p>
            <a:pPr lvl="1"/>
            <a:r>
              <a:rPr lang="en-US" sz="2800" dirty="0"/>
              <a:t>employees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BFE734-403D-CD43-BC2B-D5401EEAA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584" y="643467"/>
            <a:ext cx="9329641" cy="1306972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relationships</a:t>
            </a:r>
          </a:p>
        </p:txBody>
      </p:sp>
    </p:spTree>
    <p:extLst>
      <p:ext uri="{BB962C8B-B14F-4D97-AF65-F5344CB8AC3E}">
        <p14:creationId xmlns:p14="http://schemas.microsoft.com/office/powerpoint/2010/main" val="22417371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585039-CDA7-4B76-B013-776F970DE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184" y="0"/>
            <a:ext cx="12173816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53D942-8031-42E8-88B4-E03A710E8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FD07472-970F-49B5-8994-ADEAA3148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930400" cy="6858002"/>
          </a:xfrm>
          <a:prstGeom prst="rect">
            <a:avLst/>
          </a:prstGeom>
          <a:ln>
            <a:noFill/>
          </a:ln>
          <a:effectLst>
            <a:outerShdw blurRad="889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2869BAE-8EC0-4D16-ACB8-F0CBFDD904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24" t="71774" r="2564"/>
          <a:stretch/>
        </p:blipFill>
        <p:spPr>
          <a:xfrm>
            <a:off x="18184" y="4822361"/>
            <a:ext cx="1911902" cy="20356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524A7AE-FFF7-4F70-9AEA-01A5DFF77B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96" t="75007" r="30510"/>
          <a:stretch/>
        </p:blipFill>
        <p:spPr>
          <a:xfrm>
            <a:off x="297855" y="5471958"/>
            <a:ext cx="889881" cy="638482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9A349-6FCD-6AFB-715F-CD153764458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48270" y="1830352"/>
            <a:ext cx="9329641" cy="4280088"/>
          </a:xfrm>
        </p:spPr>
        <p:txBody>
          <a:bodyPr anchor="t">
            <a:normAutofit/>
          </a:bodyPr>
          <a:lstStyle/>
          <a:p>
            <a:pPr lvl="1"/>
            <a:r>
              <a:rPr lang="en-US" sz="2800" dirty="0"/>
              <a:t>Organizational strategy</a:t>
            </a:r>
          </a:p>
          <a:p>
            <a:pPr lvl="1"/>
            <a:r>
              <a:rPr lang="en-US" sz="2800" dirty="0"/>
              <a:t>Visibility</a:t>
            </a:r>
          </a:p>
          <a:p>
            <a:pPr lvl="2"/>
            <a:r>
              <a:rPr lang="en-US" sz="2400" dirty="0"/>
              <a:t>Metrics</a:t>
            </a:r>
          </a:p>
          <a:p>
            <a:pPr lvl="2"/>
            <a:r>
              <a:rPr lang="en-US" sz="2400" dirty="0"/>
              <a:t>involvement</a:t>
            </a:r>
          </a:p>
          <a:p>
            <a:pPr lvl="1"/>
            <a:r>
              <a:rPr lang="en-US" sz="2800" dirty="0"/>
              <a:t>Support</a:t>
            </a:r>
          </a:p>
          <a:p>
            <a:pPr lvl="2"/>
            <a:r>
              <a:rPr lang="en-US" sz="2400" dirty="0"/>
              <a:t>Resources</a:t>
            </a:r>
          </a:p>
          <a:p>
            <a:pPr lvl="2"/>
            <a:r>
              <a:rPr lang="en-US" sz="2400" dirty="0"/>
              <a:t>Professional development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BFE734-403D-CD43-BC2B-D5401EEAA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584" y="643467"/>
            <a:ext cx="9329641" cy="1306972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executives</a:t>
            </a:r>
          </a:p>
        </p:txBody>
      </p:sp>
    </p:spTree>
    <p:extLst>
      <p:ext uri="{BB962C8B-B14F-4D97-AF65-F5344CB8AC3E}">
        <p14:creationId xmlns:p14="http://schemas.microsoft.com/office/powerpoint/2010/main" val="98694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585039-CDA7-4B76-B013-776F970DE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184" y="0"/>
            <a:ext cx="12173816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53D942-8031-42E8-88B4-E03A710E8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FD07472-970F-49B5-8994-ADEAA3148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930400" cy="6858002"/>
          </a:xfrm>
          <a:prstGeom prst="rect">
            <a:avLst/>
          </a:prstGeom>
          <a:ln>
            <a:noFill/>
          </a:ln>
          <a:effectLst>
            <a:outerShdw blurRad="889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2869BAE-8EC0-4D16-ACB8-F0CBFDD904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24" t="71774" r="2564"/>
          <a:stretch/>
        </p:blipFill>
        <p:spPr>
          <a:xfrm>
            <a:off x="18184" y="4822361"/>
            <a:ext cx="1911902" cy="20356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524A7AE-FFF7-4F70-9AEA-01A5DFF77B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96" t="75007" r="30510"/>
          <a:stretch/>
        </p:blipFill>
        <p:spPr>
          <a:xfrm>
            <a:off x="297855" y="5471958"/>
            <a:ext cx="889881" cy="638482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9A349-6FCD-6AFB-715F-CD153764458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48270" y="1830352"/>
            <a:ext cx="9329641" cy="4280088"/>
          </a:xfrm>
        </p:spPr>
        <p:txBody>
          <a:bodyPr anchor="t">
            <a:normAutofit/>
          </a:bodyPr>
          <a:lstStyle/>
          <a:p>
            <a:pPr lvl="1"/>
            <a:r>
              <a:rPr lang="en-US" sz="2800" dirty="0"/>
              <a:t>Challenges</a:t>
            </a:r>
          </a:p>
          <a:p>
            <a:pPr lvl="1"/>
            <a:r>
              <a:rPr lang="en-US" sz="2800" dirty="0"/>
              <a:t>Development</a:t>
            </a:r>
          </a:p>
          <a:p>
            <a:pPr lvl="1"/>
            <a:r>
              <a:rPr lang="en-US" sz="2800" dirty="0"/>
              <a:t>Relationships</a:t>
            </a:r>
          </a:p>
          <a:p>
            <a:pPr lvl="1"/>
            <a:r>
              <a:rPr lang="en-US" sz="2800" dirty="0"/>
              <a:t>Shared commitment to excellence</a:t>
            </a:r>
          </a:p>
          <a:p>
            <a:pPr lvl="1"/>
            <a:r>
              <a:rPr lang="en-US" sz="2800" dirty="0"/>
              <a:t>Expectations</a:t>
            </a:r>
          </a:p>
          <a:p>
            <a:pPr lvl="1"/>
            <a:r>
              <a:rPr lang="en-US" sz="2800" dirty="0"/>
              <a:t>One team</a:t>
            </a:r>
            <a:endParaRPr lang="en-US" sz="26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BFE734-403D-CD43-BC2B-D5401EEAA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584" y="643467"/>
            <a:ext cx="9329641" cy="1306972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HSE Team</a:t>
            </a:r>
          </a:p>
        </p:txBody>
      </p:sp>
    </p:spTree>
    <p:extLst>
      <p:ext uri="{BB962C8B-B14F-4D97-AF65-F5344CB8AC3E}">
        <p14:creationId xmlns:p14="http://schemas.microsoft.com/office/powerpoint/2010/main" val="35140928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585039-CDA7-4B76-B013-776F970DE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184" y="0"/>
            <a:ext cx="12173816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53D942-8031-42E8-88B4-E03A710E8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FD07472-970F-49B5-8994-ADEAA3148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930400" cy="6858002"/>
          </a:xfrm>
          <a:prstGeom prst="rect">
            <a:avLst/>
          </a:prstGeom>
          <a:ln>
            <a:noFill/>
          </a:ln>
          <a:effectLst>
            <a:outerShdw blurRad="889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2869BAE-8EC0-4D16-ACB8-F0CBFDD904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24" t="71774" r="2564"/>
          <a:stretch/>
        </p:blipFill>
        <p:spPr>
          <a:xfrm>
            <a:off x="18184" y="4822361"/>
            <a:ext cx="1911902" cy="20356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524A7AE-FFF7-4F70-9AEA-01A5DFF77B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96" t="75007" r="30510"/>
          <a:stretch/>
        </p:blipFill>
        <p:spPr>
          <a:xfrm>
            <a:off x="297855" y="5471958"/>
            <a:ext cx="889881" cy="638482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9A349-6FCD-6AFB-715F-CD153764458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48270" y="1830352"/>
            <a:ext cx="9329641" cy="4280088"/>
          </a:xfrm>
        </p:spPr>
        <p:txBody>
          <a:bodyPr anchor="t">
            <a:normAutofit/>
          </a:bodyPr>
          <a:lstStyle/>
          <a:p>
            <a:pPr lvl="1"/>
            <a:r>
              <a:rPr lang="en-US" sz="2800" dirty="0"/>
              <a:t>Become a resource</a:t>
            </a:r>
          </a:p>
          <a:p>
            <a:pPr lvl="1"/>
            <a:r>
              <a:rPr lang="en-US" sz="2800" dirty="0"/>
              <a:t>Establish communication</a:t>
            </a:r>
          </a:p>
          <a:p>
            <a:pPr lvl="2"/>
            <a:r>
              <a:rPr lang="en-US" sz="2400" dirty="0"/>
              <a:t>Monthly ops/hse discussion</a:t>
            </a:r>
          </a:p>
          <a:p>
            <a:pPr lvl="3"/>
            <a:r>
              <a:rPr lang="en-US" sz="2200" dirty="0"/>
              <a:t>Trending reviews</a:t>
            </a:r>
          </a:p>
          <a:p>
            <a:pPr lvl="3"/>
            <a:r>
              <a:rPr lang="en-US" sz="2200" dirty="0"/>
              <a:t>Focus areas</a:t>
            </a:r>
          </a:p>
          <a:p>
            <a:pPr lvl="3"/>
            <a:r>
              <a:rPr lang="en-US" sz="2200" dirty="0"/>
              <a:t>Proposed modifications</a:t>
            </a:r>
          </a:p>
          <a:p>
            <a:pPr lvl="3"/>
            <a:r>
              <a:rPr lang="en-US" sz="2200" dirty="0"/>
              <a:t>Management needs</a:t>
            </a:r>
          </a:p>
          <a:p>
            <a:pPr lvl="1"/>
            <a:endParaRPr lang="en-US" sz="26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BFE734-403D-CD43-BC2B-D5401EEAA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584" y="643467"/>
            <a:ext cx="9329641" cy="1306972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Management/operations</a:t>
            </a:r>
          </a:p>
        </p:txBody>
      </p:sp>
    </p:spTree>
    <p:extLst>
      <p:ext uri="{BB962C8B-B14F-4D97-AF65-F5344CB8AC3E}">
        <p14:creationId xmlns:p14="http://schemas.microsoft.com/office/powerpoint/2010/main" val="15548946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585039-CDA7-4B76-B013-776F970DE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184" y="0"/>
            <a:ext cx="12173816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53D942-8031-42E8-88B4-E03A710E8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FD07472-970F-49B5-8994-ADEAA3148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930400" cy="6858002"/>
          </a:xfrm>
          <a:prstGeom prst="rect">
            <a:avLst/>
          </a:prstGeom>
          <a:ln>
            <a:noFill/>
          </a:ln>
          <a:effectLst>
            <a:outerShdw blurRad="889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2869BAE-8EC0-4D16-ACB8-F0CBFDD904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24" t="71774" r="2564"/>
          <a:stretch/>
        </p:blipFill>
        <p:spPr>
          <a:xfrm>
            <a:off x="18184" y="4822361"/>
            <a:ext cx="1911902" cy="20356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524A7AE-FFF7-4F70-9AEA-01A5DFF77B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96" t="75007" r="30510"/>
          <a:stretch/>
        </p:blipFill>
        <p:spPr>
          <a:xfrm>
            <a:off x="297855" y="5471958"/>
            <a:ext cx="889881" cy="638482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9A349-6FCD-6AFB-715F-CD153764458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48270" y="1830352"/>
            <a:ext cx="9329641" cy="4280088"/>
          </a:xfrm>
        </p:spPr>
        <p:txBody>
          <a:bodyPr anchor="t">
            <a:normAutofit/>
          </a:bodyPr>
          <a:lstStyle/>
          <a:p>
            <a:pPr lvl="1"/>
            <a:r>
              <a:rPr lang="en-US" sz="2800" dirty="0"/>
              <a:t>Human resources</a:t>
            </a:r>
          </a:p>
          <a:p>
            <a:pPr lvl="2"/>
            <a:r>
              <a:rPr lang="en-US" sz="2400" dirty="0"/>
              <a:t>Includes talent acquisition</a:t>
            </a:r>
          </a:p>
          <a:p>
            <a:pPr lvl="1"/>
            <a:r>
              <a:rPr lang="en-US" sz="2800" dirty="0"/>
              <a:t>Procurement</a:t>
            </a:r>
          </a:p>
          <a:p>
            <a:pPr lvl="1"/>
            <a:r>
              <a:rPr lang="en-US" sz="2800" dirty="0"/>
              <a:t>Legal</a:t>
            </a:r>
          </a:p>
          <a:p>
            <a:pPr lvl="1"/>
            <a:r>
              <a:rPr lang="en-US" sz="2600" dirty="0"/>
              <a:t>Finance</a:t>
            </a:r>
          </a:p>
          <a:p>
            <a:pPr lvl="1"/>
            <a:r>
              <a:rPr lang="en-US" sz="2600" dirty="0"/>
              <a:t>It</a:t>
            </a:r>
          </a:p>
          <a:p>
            <a:pPr lvl="1"/>
            <a:r>
              <a:rPr lang="en-US" sz="2600" dirty="0"/>
              <a:t>Supply Chain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BFE734-403D-CD43-BC2B-D5401EEAA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584" y="643467"/>
            <a:ext cx="9329641" cy="1306972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Excellence functions</a:t>
            </a:r>
          </a:p>
        </p:txBody>
      </p:sp>
    </p:spTree>
    <p:extLst>
      <p:ext uri="{BB962C8B-B14F-4D97-AF65-F5344CB8AC3E}">
        <p14:creationId xmlns:p14="http://schemas.microsoft.com/office/powerpoint/2010/main" val="17495883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585039-CDA7-4B76-B013-776F970DE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184" y="0"/>
            <a:ext cx="12173816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53D942-8031-42E8-88B4-E03A710E8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FD07472-970F-49B5-8994-ADEAA3148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930400" cy="6858002"/>
          </a:xfrm>
          <a:prstGeom prst="rect">
            <a:avLst/>
          </a:prstGeom>
          <a:ln>
            <a:noFill/>
          </a:ln>
          <a:effectLst>
            <a:outerShdw blurRad="889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2869BAE-8EC0-4D16-ACB8-F0CBFDD904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24" t="71774" r="2564"/>
          <a:stretch/>
        </p:blipFill>
        <p:spPr>
          <a:xfrm>
            <a:off x="18184" y="4822361"/>
            <a:ext cx="1911902" cy="20356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524A7AE-FFF7-4F70-9AEA-01A5DFF77B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96" t="75007" r="30510"/>
          <a:stretch/>
        </p:blipFill>
        <p:spPr>
          <a:xfrm>
            <a:off x="297855" y="5471958"/>
            <a:ext cx="889881" cy="638482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9A349-6FCD-6AFB-715F-CD153764458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48270" y="1830352"/>
            <a:ext cx="9329641" cy="4280088"/>
          </a:xfrm>
        </p:spPr>
        <p:txBody>
          <a:bodyPr anchor="t">
            <a:normAutofit/>
          </a:bodyPr>
          <a:lstStyle/>
          <a:p>
            <a:pPr lvl="1"/>
            <a:r>
              <a:rPr lang="en-US" sz="2800" dirty="0"/>
              <a:t>Be visible</a:t>
            </a:r>
          </a:p>
          <a:p>
            <a:pPr lvl="1"/>
            <a:r>
              <a:rPr lang="en-US" sz="2800" dirty="0"/>
              <a:t>Listen</a:t>
            </a:r>
          </a:p>
          <a:p>
            <a:pPr lvl="1"/>
            <a:r>
              <a:rPr lang="en-US" sz="2800" dirty="0"/>
              <a:t>Advocate</a:t>
            </a:r>
          </a:p>
          <a:p>
            <a:pPr lvl="1"/>
            <a:r>
              <a:rPr lang="en-US" sz="2800" dirty="0"/>
              <a:t>Be responsive</a:t>
            </a:r>
          </a:p>
          <a:p>
            <a:pPr lvl="1"/>
            <a:r>
              <a:rPr lang="en-US" sz="2800" dirty="0"/>
              <a:t>Safety committee</a:t>
            </a:r>
          </a:p>
          <a:p>
            <a:pPr lvl="2"/>
            <a:r>
              <a:rPr lang="en-US" sz="2600" dirty="0"/>
              <a:t>set </a:t>
            </a:r>
            <a:r>
              <a:rPr lang="en-US" sz="2400" dirty="0"/>
              <a:t>expectations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BFE734-403D-CD43-BC2B-D5401EEAA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584" y="643467"/>
            <a:ext cx="9329641" cy="1306972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employees</a:t>
            </a:r>
          </a:p>
        </p:txBody>
      </p:sp>
    </p:spTree>
    <p:extLst>
      <p:ext uri="{BB962C8B-B14F-4D97-AF65-F5344CB8AC3E}">
        <p14:creationId xmlns:p14="http://schemas.microsoft.com/office/powerpoint/2010/main" val="6952774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FE734-403D-CD43-BC2B-D5401EEAA9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Strategic planning</a:t>
            </a:r>
          </a:p>
        </p:txBody>
      </p:sp>
    </p:spTree>
    <p:extLst>
      <p:ext uri="{BB962C8B-B14F-4D97-AF65-F5344CB8AC3E}">
        <p14:creationId xmlns:p14="http://schemas.microsoft.com/office/powerpoint/2010/main" val="25887584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585039-CDA7-4B76-B013-776F970DE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184" y="0"/>
            <a:ext cx="12173816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53D942-8031-42E8-88B4-E03A710E8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FD07472-970F-49B5-8994-ADEAA3148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930400" cy="6858002"/>
          </a:xfrm>
          <a:prstGeom prst="rect">
            <a:avLst/>
          </a:prstGeom>
          <a:ln>
            <a:noFill/>
          </a:ln>
          <a:effectLst>
            <a:outerShdw blurRad="889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2869BAE-8EC0-4D16-ACB8-F0CBFDD904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24" t="71774" r="2564"/>
          <a:stretch/>
        </p:blipFill>
        <p:spPr>
          <a:xfrm>
            <a:off x="18184" y="4822361"/>
            <a:ext cx="1911902" cy="20356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524A7AE-FFF7-4F70-9AEA-01A5DFF77B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96" t="75007" r="30510"/>
          <a:stretch/>
        </p:blipFill>
        <p:spPr>
          <a:xfrm>
            <a:off x="297855" y="5471958"/>
            <a:ext cx="889881" cy="638482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9A349-6FCD-6AFB-715F-CD153764458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48270" y="1830352"/>
            <a:ext cx="9329641" cy="4280088"/>
          </a:xfrm>
        </p:spPr>
        <p:txBody>
          <a:bodyPr anchor="t">
            <a:normAutofit/>
          </a:bodyPr>
          <a:lstStyle/>
          <a:p>
            <a:pPr lvl="1"/>
            <a:r>
              <a:rPr lang="en-US" sz="2600" dirty="0"/>
              <a:t>Policies/procedures</a:t>
            </a:r>
          </a:p>
          <a:p>
            <a:pPr lvl="1"/>
            <a:r>
              <a:rPr lang="en-US" sz="2600" dirty="0"/>
              <a:t>Baseline testing</a:t>
            </a:r>
          </a:p>
          <a:p>
            <a:pPr lvl="1"/>
            <a:r>
              <a:rPr lang="en-US" sz="2600" dirty="0"/>
              <a:t>recordkeeping</a:t>
            </a:r>
          </a:p>
          <a:p>
            <a:pPr lvl="1"/>
            <a:r>
              <a:rPr lang="en-US" sz="2600" dirty="0"/>
              <a:t>Training</a:t>
            </a:r>
          </a:p>
          <a:p>
            <a:pPr lvl="1"/>
            <a:r>
              <a:rPr lang="en-US" sz="2600" dirty="0"/>
              <a:t>Hse ownership</a:t>
            </a:r>
          </a:p>
          <a:p>
            <a:pPr lvl="1"/>
            <a:r>
              <a:rPr lang="en-US" sz="2600" dirty="0"/>
              <a:t>Reporting</a:t>
            </a:r>
          </a:p>
          <a:p>
            <a:pPr lvl="1"/>
            <a:r>
              <a:rPr lang="en-US" sz="2600" dirty="0"/>
              <a:t>Performance visibility</a:t>
            </a:r>
          </a:p>
          <a:p>
            <a:pPr lvl="3"/>
            <a:endParaRPr lang="en-US" sz="22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BFE734-403D-CD43-BC2B-D5401EEAA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584" y="643467"/>
            <a:ext cx="9329641" cy="1306972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Needs assessment</a:t>
            </a:r>
          </a:p>
        </p:txBody>
      </p:sp>
    </p:spTree>
    <p:extLst>
      <p:ext uri="{BB962C8B-B14F-4D97-AF65-F5344CB8AC3E}">
        <p14:creationId xmlns:p14="http://schemas.microsoft.com/office/powerpoint/2010/main" val="20600823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585039-CDA7-4B76-B013-776F970DE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184" y="0"/>
            <a:ext cx="12173816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53D942-8031-42E8-88B4-E03A710E8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FD07472-970F-49B5-8994-ADEAA3148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930400" cy="6858002"/>
          </a:xfrm>
          <a:prstGeom prst="rect">
            <a:avLst/>
          </a:prstGeom>
          <a:ln>
            <a:noFill/>
          </a:ln>
          <a:effectLst>
            <a:outerShdw blurRad="889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2869BAE-8EC0-4D16-ACB8-F0CBFDD904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24" t="71774" r="2564"/>
          <a:stretch/>
        </p:blipFill>
        <p:spPr>
          <a:xfrm>
            <a:off x="18184" y="4822361"/>
            <a:ext cx="1911902" cy="20356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524A7AE-FFF7-4F70-9AEA-01A5DFF77B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96" t="75007" r="30510"/>
          <a:stretch/>
        </p:blipFill>
        <p:spPr>
          <a:xfrm>
            <a:off x="297855" y="5471958"/>
            <a:ext cx="889881" cy="638482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9A349-6FCD-6AFB-715F-CD153764458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48270" y="1830352"/>
            <a:ext cx="9329641" cy="4280088"/>
          </a:xfrm>
        </p:spPr>
        <p:txBody>
          <a:bodyPr anchor="t">
            <a:normAutofit/>
          </a:bodyPr>
          <a:lstStyle/>
          <a:p>
            <a:pPr lvl="1"/>
            <a:r>
              <a:rPr lang="en-US" sz="2600" dirty="0"/>
              <a:t>Goal development</a:t>
            </a:r>
          </a:p>
          <a:p>
            <a:pPr lvl="2"/>
            <a:r>
              <a:rPr lang="en-US" sz="2400" dirty="0"/>
              <a:t>Input from developed relationships</a:t>
            </a:r>
          </a:p>
          <a:p>
            <a:pPr lvl="2"/>
            <a:r>
              <a:rPr lang="en-US" sz="2400" dirty="0"/>
              <a:t>Unreasonable expectations</a:t>
            </a:r>
          </a:p>
          <a:p>
            <a:pPr lvl="2"/>
            <a:r>
              <a:rPr lang="en-US" sz="2400" dirty="0"/>
              <a:t>Keep it simple</a:t>
            </a:r>
          </a:p>
          <a:p>
            <a:pPr lvl="2"/>
            <a:r>
              <a:rPr lang="en-US" sz="2400" dirty="0"/>
              <a:t>Communicate goals</a:t>
            </a:r>
          </a:p>
          <a:p>
            <a:pPr lvl="2"/>
            <a:r>
              <a:rPr lang="en-US" sz="2400" dirty="0"/>
              <a:t>Visualize performance</a:t>
            </a:r>
          </a:p>
          <a:p>
            <a:pPr lvl="2"/>
            <a:endParaRPr lang="en-US" sz="2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BFE734-403D-CD43-BC2B-D5401EEAA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584" y="643467"/>
            <a:ext cx="9329641" cy="1306972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Set the plan</a:t>
            </a:r>
          </a:p>
        </p:txBody>
      </p:sp>
    </p:spTree>
    <p:extLst>
      <p:ext uri="{BB962C8B-B14F-4D97-AF65-F5344CB8AC3E}">
        <p14:creationId xmlns:p14="http://schemas.microsoft.com/office/powerpoint/2010/main" val="2280744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585039-CDA7-4B76-B013-776F970DE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184" y="0"/>
            <a:ext cx="12173816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53D942-8031-42E8-88B4-E03A710E8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FD07472-970F-49B5-8994-ADEAA3148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930400" cy="6858002"/>
          </a:xfrm>
          <a:prstGeom prst="rect">
            <a:avLst/>
          </a:prstGeom>
          <a:ln>
            <a:noFill/>
          </a:ln>
          <a:effectLst>
            <a:outerShdw blurRad="889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2869BAE-8EC0-4D16-ACB8-F0CBFDD904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24" t="71774" r="2564"/>
          <a:stretch/>
        </p:blipFill>
        <p:spPr>
          <a:xfrm>
            <a:off x="18184" y="4822361"/>
            <a:ext cx="1911902" cy="20356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524A7AE-FFF7-4F70-9AEA-01A5DFF77B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96" t="75007" r="30510"/>
          <a:stretch/>
        </p:blipFill>
        <p:spPr>
          <a:xfrm>
            <a:off x="297855" y="5471958"/>
            <a:ext cx="889881" cy="638482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9A349-6FCD-6AFB-715F-CD153764458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48270" y="1830352"/>
            <a:ext cx="9329641" cy="4280088"/>
          </a:xfrm>
        </p:spPr>
        <p:txBody>
          <a:bodyPr anchor="t">
            <a:normAutofit lnSpcReduction="10000"/>
          </a:bodyPr>
          <a:lstStyle/>
          <a:p>
            <a:pPr lvl="1"/>
            <a:r>
              <a:rPr lang="en-US" sz="2600" dirty="0"/>
              <a:t>Prioritize high risk needs first</a:t>
            </a:r>
          </a:p>
          <a:p>
            <a:pPr lvl="1"/>
            <a:r>
              <a:rPr lang="en-US" sz="2600" dirty="0"/>
              <a:t>Identify immediate wins</a:t>
            </a:r>
          </a:p>
          <a:p>
            <a:pPr lvl="1"/>
            <a:r>
              <a:rPr lang="en-US" sz="2600" dirty="0"/>
              <a:t>Establish ownership</a:t>
            </a:r>
          </a:p>
          <a:p>
            <a:pPr lvl="1"/>
            <a:r>
              <a:rPr lang="en-US" sz="2600" dirty="0"/>
              <a:t>Establish timeframe</a:t>
            </a:r>
          </a:p>
          <a:p>
            <a:pPr lvl="2"/>
            <a:r>
              <a:rPr lang="en-US" sz="2400" dirty="0"/>
              <a:t>Immediate actions to 3 years</a:t>
            </a:r>
          </a:p>
          <a:p>
            <a:pPr lvl="1"/>
            <a:r>
              <a:rPr lang="en-US" sz="2600" dirty="0"/>
              <a:t>Solicit leadership feedback</a:t>
            </a:r>
          </a:p>
          <a:p>
            <a:pPr lvl="1"/>
            <a:r>
              <a:rPr lang="en-US" sz="2600" dirty="0"/>
              <a:t>Make the process simple</a:t>
            </a:r>
          </a:p>
          <a:p>
            <a:pPr lvl="1"/>
            <a:r>
              <a:rPr lang="en-US" sz="2600" dirty="0"/>
              <a:t>Strategy can change</a:t>
            </a:r>
          </a:p>
          <a:p>
            <a:pPr lvl="1"/>
            <a:endParaRPr lang="en-US" sz="2600" dirty="0"/>
          </a:p>
          <a:p>
            <a:pPr lvl="1"/>
            <a:endParaRPr lang="en-US" sz="2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BFE734-403D-CD43-BC2B-D5401EEAA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584" y="643467"/>
            <a:ext cx="9329641" cy="1306972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Establish strategy</a:t>
            </a:r>
          </a:p>
        </p:txBody>
      </p:sp>
    </p:spTree>
    <p:extLst>
      <p:ext uri="{BB962C8B-B14F-4D97-AF65-F5344CB8AC3E}">
        <p14:creationId xmlns:p14="http://schemas.microsoft.com/office/powerpoint/2010/main" val="33381434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585039-CDA7-4B76-B013-776F970DE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184" y="0"/>
            <a:ext cx="12173816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53D942-8031-42E8-88B4-E03A710E8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FD07472-970F-49B5-8994-ADEAA3148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930400" cy="6858002"/>
          </a:xfrm>
          <a:prstGeom prst="rect">
            <a:avLst/>
          </a:prstGeom>
          <a:ln>
            <a:noFill/>
          </a:ln>
          <a:effectLst>
            <a:outerShdw blurRad="889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2869BAE-8EC0-4D16-ACB8-F0CBFDD904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24" t="71774" r="2564"/>
          <a:stretch/>
        </p:blipFill>
        <p:spPr>
          <a:xfrm>
            <a:off x="18184" y="4822361"/>
            <a:ext cx="1911902" cy="20356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524A7AE-FFF7-4F70-9AEA-01A5DFF77B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96" t="75007" r="30510"/>
          <a:stretch/>
        </p:blipFill>
        <p:spPr>
          <a:xfrm>
            <a:off x="297855" y="5471958"/>
            <a:ext cx="889881" cy="638482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9A349-6FCD-6AFB-715F-CD153764458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47959" y="1950440"/>
            <a:ext cx="9329641" cy="4160000"/>
          </a:xfrm>
        </p:spPr>
        <p:txBody>
          <a:bodyPr anchor="t">
            <a:normAutofit/>
          </a:bodyPr>
          <a:lstStyle/>
          <a:p>
            <a:pPr lvl="1"/>
            <a:r>
              <a:rPr lang="en-US" sz="2800" dirty="0"/>
              <a:t>Evaluation</a:t>
            </a:r>
          </a:p>
          <a:p>
            <a:pPr marL="457200" lvl="1" indent="0">
              <a:buNone/>
            </a:pPr>
            <a:endParaRPr lang="en-US" sz="2400" dirty="0"/>
          </a:p>
          <a:p>
            <a:pPr lvl="1"/>
            <a:r>
              <a:rPr lang="en-US" sz="2800" dirty="0"/>
              <a:t>Relationships</a:t>
            </a:r>
          </a:p>
          <a:p>
            <a:pPr marL="457200" lvl="1" indent="0">
              <a:buNone/>
            </a:pPr>
            <a:endParaRPr lang="en-US" sz="2800" dirty="0"/>
          </a:p>
          <a:p>
            <a:pPr lvl="1"/>
            <a:r>
              <a:rPr lang="en-US" sz="2800" dirty="0"/>
              <a:t>Strategic planning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BFE734-403D-CD43-BC2B-D5401EEAA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584" y="643467"/>
            <a:ext cx="9329641" cy="1306972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Where am I currently</a:t>
            </a:r>
          </a:p>
        </p:txBody>
      </p:sp>
    </p:spTree>
    <p:extLst>
      <p:ext uri="{BB962C8B-B14F-4D97-AF65-F5344CB8AC3E}">
        <p14:creationId xmlns:p14="http://schemas.microsoft.com/office/powerpoint/2010/main" val="2064983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585039-CDA7-4B76-B013-776F970DE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184" y="0"/>
            <a:ext cx="12173816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53D942-8031-42E8-88B4-E03A710E8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FD07472-970F-49B5-8994-ADEAA3148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930400" cy="6858002"/>
          </a:xfrm>
          <a:prstGeom prst="rect">
            <a:avLst/>
          </a:prstGeom>
          <a:ln>
            <a:noFill/>
          </a:ln>
          <a:effectLst>
            <a:outerShdw blurRad="889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2869BAE-8EC0-4D16-ACB8-F0CBFDD904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24" t="71774" r="2564"/>
          <a:stretch/>
        </p:blipFill>
        <p:spPr>
          <a:xfrm>
            <a:off x="18184" y="4822361"/>
            <a:ext cx="1911902" cy="20356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524A7AE-FFF7-4F70-9AEA-01A5DFF77B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96" t="75007" r="30510"/>
          <a:stretch/>
        </p:blipFill>
        <p:spPr>
          <a:xfrm>
            <a:off x="297855" y="5471958"/>
            <a:ext cx="889881" cy="638482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9A349-6FCD-6AFB-715F-CD153764458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48270" y="1830351"/>
            <a:ext cx="9329641" cy="4822997"/>
          </a:xfrm>
        </p:spPr>
        <p:txBody>
          <a:bodyPr anchor="t">
            <a:normAutofit fontScale="92500" lnSpcReduction="10000"/>
          </a:bodyPr>
          <a:lstStyle/>
          <a:p>
            <a:pPr lvl="1"/>
            <a:r>
              <a:rPr lang="en-US" sz="2600" dirty="0"/>
              <a:t>All levels of the organization</a:t>
            </a:r>
          </a:p>
          <a:p>
            <a:pPr lvl="1"/>
            <a:r>
              <a:rPr lang="en-US" sz="2600" dirty="0"/>
              <a:t>Leadership</a:t>
            </a:r>
          </a:p>
          <a:p>
            <a:pPr lvl="2"/>
            <a:r>
              <a:rPr lang="en-US" sz="2400" dirty="0"/>
              <a:t>Monthly business reviews</a:t>
            </a:r>
          </a:p>
          <a:p>
            <a:pPr lvl="1"/>
            <a:r>
              <a:rPr lang="en-US" sz="2600" dirty="0"/>
              <a:t>HSE Team</a:t>
            </a:r>
          </a:p>
          <a:p>
            <a:pPr lvl="2"/>
            <a:r>
              <a:rPr lang="en-US" sz="2400" dirty="0"/>
              <a:t>Staff Meetings</a:t>
            </a:r>
          </a:p>
          <a:p>
            <a:pPr lvl="1"/>
            <a:r>
              <a:rPr lang="en-US" sz="2600" dirty="0"/>
              <a:t>Managers</a:t>
            </a:r>
          </a:p>
          <a:p>
            <a:pPr lvl="2"/>
            <a:r>
              <a:rPr lang="en-US" sz="2400" dirty="0"/>
              <a:t>Weekly safety meetings</a:t>
            </a:r>
          </a:p>
          <a:p>
            <a:pPr lvl="1"/>
            <a:r>
              <a:rPr lang="en-US" sz="2600" dirty="0"/>
              <a:t>Employees</a:t>
            </a:r>
          </a:p>
          <a:p>
            <a:pPr lvl="2"/>
            <a:r>
              <a:rPr lang="en-US" sz="2400" dirty="0"/>
              <a:t>Scrolling notifications or bulletin boards</a:t>
            </a:r>
          </a:p>
          <a:p>
            <a:pPr lvl="2"/>
            <a:r>
              <a:rPr lang="en-US" sz="2400" dirty="0"/>
              <a:t>Safety Committee meetings</a:t>
            </a:r>
          </a:p>
          <a:p>
            <a:pPr lvl="1"/>
            <a:endParaRPr lang="en-US" sz="2600" dirty="0"/>
          </a:p>
          <a:p>
            <a:pPr lvl="1"/>
            <a:endParaRPr lang="en-US" sz="2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BFE734-403D-CD43-BC2B-D5401EEAA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584" y="643467"/>
            <a:ext cx="9329641" cy="1306972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communication</a:t>
            </a:r>
          </a:p>
        </p:txBody>
      </p:sp>
    </p:spTree>
    <p:extLst>
      <p:ext uri="{BB962C8B-B14F-4D97-AF65-F5344CB8AC3E}">
        <p14:creationId xmlns:p14="http://schemas.microsoft.com/office/powerpoint/2010/main" val="5666919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585039-CDA7-4B76-B013-776F970DE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184" y="0"/>
            <a:ext cx="12173816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53D942-8031-42E8-88B4-E03A710E8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FD07472-970F-49B5-8994-ADEAA3148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930400" cy="6858002"/>
          </a:xfrm>
          <a:prstGeom prst="rect">
            <a:avLst/>
          </a:prstGeom>
          <a:ln>
            <a:noFill/>
          </a:ln>
          <a:effectLst>
            <a:outerShdw blurRad="889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2869BAE-8EC0-4D16-ACB8-F0CBFDD904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24" t="71774" r="2564"/>
          <a:stretch/>
        </p:blipFill>
        <p:spPr>
          <a:xfrm>
            <a:off x="18184" y="4822361"/>
            <a:ext cx="1911902" cy="20356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524A7AE-FFF7-4F70-9AEA-01A5DFF77B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96" t="75007" r="30510"/>
          <a:stretch/>
        </p:blipFill>
        <p:spPr>
          <a:xfrm>
            <a:off x="297855" y="5471958"/>
            <a:ext cx="889881" cy="638482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9A349-6FCD-6AFB-715F-CD153764458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48270" y="1830351"/>
            <a:ext cx="9329641" cy="4822997"/>
          </a:xfrm>
        </p:spPr>
        <p:txBody>
          <a:bodyPr anchor="t">
            <a:normAutofit/>
          </a:bodyPr>
          <a:lstStyle/>
          <a:p>
            <a:pPr lvl="1"/>
            <a:r>
              <a:rPr lang="en-US" sz="2600" dirty="0"/>
              <a:t>Means to communicate wins</a:t>
            </a:r>
          </a:p>
          <a:p>
            <a:pPr lvl="2"/>
            <a:r>
              <a:rPr lang="en-US" sz="2400" dirty="0"/>
              <a:t>Monthly newsletters</a:t>
            </a:r>
          </a:p>
          <a:p>
            <a:pPr lvl="2"/>
            <a:r>
              <a:rPr lang="en-US" sz="2400" dirty="0"/>
              <a:t>Scrolling notifications</a:t>
            </a:r>
          </a:p>
          <a:p>
            <a:pPr lvl="2"/>
            <a:r>
              <a:rPr lang="en-US" sz="2400" dirty="0"/>
              <a:t>Companywide emails</a:t>
            </a:r>
          </a:p>
          <a:p>
            <a:pPr lvl="1"/>
            <a:r>
              <a:rPr lang="en-US" sz="2600" dirty="0"/>
              <a:t>Promote Friendly competition</a:t>
            </a:r>
          </a:p>
          <a:p>
            <a:pPr lvl="1"/>
            <a:r>
              <a:rPr lang="en-US" sz="2400"/>
              <a:t>Setbacks occur, its okay</a:t>
            </a:r>
            <a:endParaRPr lang="en-US" sz="2400" dirty="0"/>
          </a:p>
          <a:p>
            <a:pPr lvl="1"/>
            <a:endParaRPr lang="en-US" sz="2600" dirty="0"/>
          </a:p>
          <a:p>
            <a:pPr lvl="1"/>
            <a:endParaRPr lang="en-US" sz="2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BFE734-403D-CD43-BC2B-D5401EEAA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584" y="643467"/>
            <a:ext cx="9329641" cy="1306972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celebrate</a:t>
            </a:r>
          </a:p>
        </p:txBody>
      </p:sp>
    </p:spTree>
    <p:extLst>
      <p:ext uri="{BB962C8B-B14F-4D97-AF65-F5344CB8AC3E}">
        <p14:creationId xmlns:p14="http://schemas.microsoft.com/office/powerpoint/2010/main" val="13990321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FE734-403D-CD43-BC2B-D5401EEAA9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Evaluation</a:t>
            </a:r>
          </a:p>
        </p:txBody>
      </p:sp>
    </p:spTree>
    <p:extLst>
      <p:ext uri="{BB962C8B-B14F-4D97-AF65-F5344CB8AC3E}">
        <p14:creationId xmlns:p14="http://schemas.microsoft.com/office/powerpoint/2010/main" val="12607946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585039-CDA7-4B76-B013-776F970DE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184" y="0"/>
            <a:ext cx="12173816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53D942-8031-42E8-88B4-E03A710E8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FD07472-970F-49B5-8994-ADEAA3148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930400" cy="6858002"/>
          </a:xfrm>
          <a:prstGeom prst="rect">
            <a:avLst/>
          </a:prstGeom>
          <a:ln>
            <a:noFill/>
          </a:ln>
          <a:effectLst>
            <a:outerShdw blurRad="889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2869BAE-8EC0-4D16-ACB8-F0CBFDD904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24" t="71774" r="2564"/>
          <a:stretch/>
        </p:blipFill>
        <p:spPr>
          <a:xfrm>
            <a:off x="18184" y="4822361"/>
            <a:ext cx="1911902" cy="20356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524A7AE-FFF7-4F70-9AEA-01A5DFF77B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96" t="75007" r="30510"/>
          <a:stretch/>
        </p:blipFill>
        <p:spPr>
          <a:xfrm>
            <a:off x="297855" y="5471958"/>
            <a:ext cx="889881" cy="638482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9A349-6FCD-6AFB-715F-CD153764458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48270" y="1830352"/>
            <a:ext cx="9329641" cy="4280088"/>
          </a:xfrm>
        </p:spPr>
        <p:txBody>
          <a:bodyPr anchor="t">
            <a:normAutofit/>
          </a:bodyPr>
          <a:lstStyle/>
          <a:p>
            <a:pPr lvl="1"/>
            <a:r>
              <a:rPr lang="en-US" sz="2800" dirty="0"/>
              <a:t>Performance visibility</a:t>
            </a:r>
          </a:p>
          <a:p>
            <a:pPr lvl="1"/>
            <a:r>
              <a:rPr lang="en-US" sz="2800" dirty="0"/>
              <a:t>Corrective actions</a:t>
            </a:r>
          </a:p>
          <a:p>
            <a:pPr lvl="1"/>
            <a:r>
              <a:rPr lang="en-US" sz="2800" dirty="0"/>
              <a:t>Hse ownership</a:t>
            </a:r>
          </a:p>
          <a:p>
            <a:pPr lvl="1"/>
            <a:r>
              <a:rPr lang="en-US" sz="2800" dirty="0"/>
              <a:t>Training program</a:t>
            </a:r>
          </a:p>
          <a:p>
            <a:pPr lvl="1"/>
            <a:r>
              <a:rPr lang="en-US" sz="2800" dirty="0"/>
              <a:t>Professional development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BFE734-403D-CD43-BC2B-D5401EEAA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584" y="643467"/>
            <a:ext cx="9329641" cy="1306972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Leadership Evaluation</a:t>
            </a:r>
          </a:p>
        </p:txBody>
      </p:sp>
    </p:spTree>
    <p:extLst>
      <p:ext uri="{BB962C8B-B14F-4D97-AF65-F5344CB8AC3E}">
        <p14:creationId xmlns:p14="http://schemas.microsoft.com/office/powerpoint/2010/main" val="8482119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585039-CDA7-4B76-B013-776F970DE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184" y="0"/>
            <a:ext cx="12173816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53D942-8031-42E8-88B4-E03A710E8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FD07472-970F-49B5-8994-ADEAA3148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930400" cy="6858002"/>
          </a:xfrm>
          <a:prstGeom prst="rect">
            <a:avLst/>
          </a:prstGeom>
          <a:ln>
            <a:noFill/>
          </a:ln>
          <a:effectLst>
            <a:outerShdw blurRad="889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2869BAE-8EC0-4D16-ACB8-F0CBFDD904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24" t="71774" r="2564"/>
          <a:stretch/>
        </p:blipFill>
        <p:spPr>
          <a:xfrm>
            <a:off x="18184" y="4822361"/>
            <a:ext cx="1911902" cy="20356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524A7AE-FFF7-4F70-9AEA-01A5DFF77B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96" t="75007" r="30510"/>
          <a:stretch/>
        </p:blipFill>
        <p:spPr>
          <a:xfrm>
            <a:off x="297855" y="5471958"/>
            <a:ext cx="889881" cy="638482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9A349-6FCD-6AFB-715F-CD153764458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48270" y="1830352"/>
            <a:ext cx="9329641" cy="4280088"/>
          </a:xfrm>
        </p:spPr>
        <p:txBody>
          <a:bodyPr anchor="t">
            <a:normAutofit/>
          </a:bodyPr>
          <a:lstStyle/>
          <a:p>
            <a:pPr lvl="1"/>
            <a:r>
              <a:rPr lang="en-US" sz="2800" dirty="0"/>
              <a:t>Incident investigations</a:t>
            </a:r>
          </a:p>
          <a:p>
            <a:pPr lvl="2"/>
            <a:r>
              <a:rPr lang="en-US" sz="2400" dirty="0"/>
              <a:t>Timely reporting</a:t>
            </a:r>
          </a:p>
          <a:p>
            <a:pPr lvl="2"/>
            <a:r>
              <a:rPr lang="en-US" sz="2400" dirty="0"/>
              <a:t>Who completes?</a:t>
            </a:r>
          </a:p>
          <a:p>
            <a:pPr lvl="2"/>
            <a:r>
              <a:rPr lang="en-US" sz="2400" dirty="0"/>
              <a:t>Thorough</a:t>
            </a:r>
          </a:p>
          <a:p>
            <a:pPr lvl="2"/>
            <a:r>
              <a:rPr lang="en-US" sz="2400" dirty="0"/>
              <a:t>Closed out</a:t>
            </a:r>
          </a:p>
          <a:p>
            <a:pPr lvl="1"/>
            <a:r>
              <a:rPr lang="en-US" sz="2800" dirty="0"/>
              <a:t>Area inspections</a:t>
            </a:r>
          </a:p>
          <a:p>
            <a:pPr lvl="1"/>
            <a:r>
              <a:rPr lang="en-US" sz="2800" dirty="0"/>
              <a:t>Training completion</a:t>
            </a:r>
          </a:p>
          <a:p>
            <a:pPr lvl="1"/>
            <a:endParaRPr lang="en-US" sz="26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BFE734-403D-CD43-BC2B-D5401EEAA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584" y="643467"/>
            <a:ext cx="9329641" cy="1306972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management Evaluation</a:t>
            </a:r>
          </a:p>
        </p:txBody>
      </p:sp>
    </p:spTree>
    <p:extLst>
      <p:ext uri="{BB962C8B-B14F-4D97-AF65-F5344CB8AC3E}">
        <p14:creationId xmlns:p14="http://schemas.microsoft.com/office/powerpoint/2010/main" val="8128902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585039-CDA7-4B76-B013-776F970DE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184" y="0"/>
            <a:ext cx="12173816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53D942-8031-42E8-88B4-E03A710E8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FD07472-970F-49B5-8994-ADEAA3148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930400" cy="6858002"/>
          </a:xfrm>
          <a:prstGeom prst="rect">
            <a:avLst/>
          </a:prstGeom>
          <a:ln>
            <a:noFill/>
          </a:ln>
          <a:effectLst>
            <a:outerShdw blurRad="889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2869BAE-8EC0-4D16-ACB8-F0CBFDD904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24" t="71774" r="2564"/>
          <a:stretch/>
        </p:blipFill>
        <p:spPr>
          <a:xfrm>
            <a:off x="18184" y="4822361"/>
            <a:ext cx="1911902" cy="20356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524A7AE-FFF7-4F70-9AEA-01A5DFF77B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96" t="75007" r="30510"/>
          <a:stretch/>
        </p:blipFill>
        <p:spPr>
          <a:xfrm>
            <a:off x="297855" y="5471958"/>
            <a:ext cx="889881" cy="638482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9A349-6FCD-6AFB-715F-CD153764458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48270" y="1830352"/>
            <a:ext cx="9329641" cy="4280088"/>
          </a:xfrm>
        </p:spPr>
        <p:txBody>
          <a:bodyPr anchor="t">
            <a:normAutofit lnSpcReduction="10000"/>
          </a:bodyPr>
          <a:lstStyle/>
          <a:p>
            <a:pPr lvl="1"/>
            <a:r>
              <a:rPr lang="en-US" sz="2800" dirty="0"/>
              <a:t>Incident reporting</a:t>
            </a:r>
          </a:p>
          <a:p>
            <a:pPr lvl="2"/>
            <a:r>
              <a:rPr lang="en-US" sz="2400" dirty="0"/>
              <a:t>Timely</a:t>
            </a:r>
          </a:p>
          <a:p>
            <a:pPr lvl="2"/>
            <a:r>
              <a:rPr lang="en-US" sz="2400" dirty="0"/>
              <a:t>Minor to serious</a:t>
            </a:r>
          </a:p>
          <a:p>
            <a:pPr lvl="1"/>
            <a:r>
              <a:rPr lang="en-US" sz="2800" dirty="0"/>
              <a:t>Proactive reporting</a:t>
            </a:r>
          </a:p>
          <a:p>
            <a:pPr lvl="1"/>
            <a:r>
              <a:rPr lang="en-US" sz="2800" dirty="0"/>
              <a:t>Training</a:t>
            </a:r>
          </a:p>
          <a:p>
            <a:pPr lvl="2"/>
            <a:r>
              <a:rPr lang="en-US" sz="2400" dirty="0"/>
              <a:t>Overall program</a:t>
            </a:r>
          </a:p>
          <a:p>
            <a:pPr lvl="2"/>
            <a:r>
              <a:rPr lang="en-US" sz="2400" dirty="0"/>
              <a:t>Completion</a:t>
            </a:r>
          </a:p>
          <a:p>
            <a:pPr lvl="1"/>
            <a:r>
              <a:rPr lang="en-US" sz="2800" dirty="0"/>
              <a:t>tenure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BFE734-403D-CD43-BC2B-D5401EEAA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584" y="643467"/>
            <a:ext cx="9329641" cy="1306972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Employee Evaluation</a:t>
            </a:r>
          </a:p>
        </p:txBody>
      </p:sp>
    </p:spTree>
    <p:extLst>
      <p:ext uri="{BB962C8B-B14F-4D97-AF65-F5344CB8AC3E}">
        <p14:creationId xmlns:p14="http://schemas.microsoft.com/office/powerpoint/2010/main" val="2189594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585039-CDA7-4B76-B013-776F970DE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184" y="0"/>
            <a:ext cx="12173816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53D942-8031-42E8-88B4-E03A710E8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FD07472-970F-49B5-8994-ADEAA3148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930400" cy="6858002"/>
          </a:xfrm>
          <a:prstGeom prst="rect">
            <a:avLst/>
          </a:prstGeom>
          <a:ln>
            <a:noFill/>
          </a:ln>
          <a:effectLst>
            <a:outerShdw blurRad="889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2869BAE-8EC0-4D16-ACB8-F0CBFDD904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24" t="71774" r="2564"/>
          <a:stretch/>
        </p:blipFill>
        <p:spPr>
          <a:xfrm>
            <a:off x="18184" y="4822361"/>
            <a:ext cx="1911902" cy="20356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524A7AE-FFF7-4F70-9AEA-01A5DFF77B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96" t="75007" r="30510"/>
          <a:stretch/>
        </p:blipFill>
        <p:spPr>
          <a:xfrm>
            <a:off x="297855" y="5471958"/>
            <a:ext cx="889881" cy="638482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9A349-6FCD-6AFB-715F-CD153764458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48270" y="1830352"/>
            <a:ext cx="9329641" cy="4280088"/>
          </a:xfrm>
        </p:spPr>
        <p:txBody>
          <a:bodyPr anchor="t">
            <a:normAutofit/>
          </a:bodyPr>
          <a:lstStyle/>
          <a:p>
            <a:pPr lvl="1"/>
            <a:r>
              <a:rPr lang="en-US" sz="2800" dirty="0"/>
              <a:t>Hse experience</a:t>
            </a:r>
          </a:p>
          <a:p>
            <a:pPr lvl="1"/>
            <a:r>
              <a:rPr lang="en-US" sz="2800" dirty="0"/>
              <a:t>ownership</a:t>
            </a:r>
          </a:p>
          <a:p>
            <a:pPr lvl="1"/>
            <a:r>
              <a:rPr lang="en-US" sz="2800" dirty="0"/>
              <a:t>qualifications</a:t>
            </a:r>
            <a:endParaRPr lang="en-US" sz="2400" dirty="0"/>
          </a:p>
          <a:p>
            <a:pPr lvl="1"/>
            <a:r>
              <a:rPr lang="en-US" sz="2800" dirty="0"/>
              <a:t>Goals</a:t>
            </a:r>
          </a:p>
          <a:p>
            <a:pPr lvl="1"/>
            <a:r>
              <a:rPr lang="en-US" sz="2800" dirty="0"/>
              <a:t>Proactive vs. reactive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BFE734-403D-CD43-BC2B-D5401EEAA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584" y="643467"/>
            <a:ext cx="9329641" cy="1306972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Hse team Evaluation</a:t>
            </a:r>
          </a:p>
        </p:txBody>
      </p:sp>
    </p:spTree>
    <p:extLst>
      <p:ext uri="{BB962C8B-B14F-4D97-AF65-F5344CB8AC3E}">
        <p14:creationId xmlns:p14="http://schemas.microsoft.com/office/powerpoint/2010/main" val="42493424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585039-CDA7-4B76-B013-776F970DE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184" y="0"/>
            <a:ext cx="12173816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53D942-8031-42E8-88B4-E03A710E8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FD07472-970F-49B5-8994-ADEAA3148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930400" cy="6858002"/>
          </a:xfrm>
          <a:prstGeom prst="rect">
            <a:avLst/>
          </a:prstGeom>
          <a:ln>
            <a:noFill/>
          </a:ln>
          <a:effectLst>
            <a:outerShdw blurRad="889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2869BAE-8EC0-4D16-ACB8-F0CBFDD904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24" t="71774" r="2564"/>
          <a:stretch/>
        </p:blipFill>
        <p:spPr>
          <a:xfrm>
            <a:off x="18184" y="4822361"/>
            <a:ext cx="1911902" cy="20356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524A7AE-FFF7-4F70-9AEA-01A5DFF77B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96" t="75007" r="30510"/>
          <a:stretch/>
        </p:blipFill>
        <p:spPr>
          <a:xfrm>
            <a:off x="297855" y="5471958"/>
            <a:ext cx="889881" cy="638482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9A349-6FCD-6AFB-715F-CD153764458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48270" y="1830352"/>
            <a:ext cx="9329641" cy="4280088"/>
          </a:xfrm>
        </p:spPr>
        <p:txBody>
          <a:bodyPr anchor="t">
            <a:normAutofit lnSpcReduction="10000"/>
          </a:bodyPr>
          <a:lstStyle/>
          <a:p>
            <a:pPr lvl="1"/>
            <a:r>
              <a:rPr lang="en-US" sz="2800" dirty="0"/>
              <a:t>Claim costs</a:t>
            </a:r>
          </a:p>
          <a:p>
            <a:pPr lvl="1"/>
            <a:r>
              <a:rPr lang="en-US" sz="2800" dirty="0"/>
              <a:t>EMR</a:t>
            </a:r>
          </a:p>
          <a:p>
            <a:pPr lvl="1"/>
            <a:r>
              <a:rPr lang="en-US" sz="2800" dirty="0"/>
              <a:t>Rates</a:t>
            </a:r>
          </a:p>
          <a:p>
            <a:pPr lvl="1"/>
            <a:r>
              <a:rPr lang="en-US" sz="2800" dirty="0"/>
              <a:t>Investigation review</a:t>
            </a:r>
          </a:p>
          <a:p>
            <a:pPr lvl="1"/>
            <a:r>
              <a:rPr lang="en-US" sz="2800" dirty="0"/>
              <a:t>Compliance</a:t>
            </a:r>
          </a:p>
          <a:p>
            <a:pPr lvl="2"/>
            <a:r>
              <a:rPr lang="en-US" sz="2400" dirty="0"/>
              <a:t>PPE</a:t>
            </a:r>
          </a:p>
          <a:p>
            <a:pPr lvl="2"/>
            <a:r>
              <a:rPr lang="en-US" sz="2400" dirty="0"/>
              <a:t>JHA’s</a:t>
            </a:r>
          </a:p>
          <a:p>
            <a:pPr lvl="2"/>
            <a:r>
              <a:rPr lang="en-US" sz="2400" dirty="0"/>
              <a:t>inspections/audits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BFE734-403D-CD43-BC2B-D5401EEAA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584" y="643467"/>
            <a:ext cx="9329641" cy="1306972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Data Evaluation</a:t>
            </a:r>
          </a:p>
        </p:txBody>
      </p:sp>
    </p:spTree>
    <p:extLst>
      <p:ext uri="{BB962C8B-B14F-4D97-AF65-F5344CB8AC3E}">
        <p14:creationId xmlns:p14="http://schemas.microsoft.com/office/powerpoint/2010/main" val="30120292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FE734-403D-CD43-BC2B-D5401EEAA9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5400" dirty="0">
                <a:solidFill>
                  <a:schemeClr val="bg1"/>
                </a:solidFill>
              </a:rPr>
              <a:t>Establishing relationships</a:t>
            </a:r>
          </a:p>
        </p:txBody>
      </p:sp>
    </p:spTree>
    <p:extLst>
      <p:ext uri="{BB962C8B-B14F-4D97-AF65-F5344CB8AC3E}">
        <p14:creationId xmlns:p14="http://schemas.microsoft.com/office/powerpoint/2010/main" val="41613205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Metadata/LabelInfo.xml><?xml version="1.0" encoding="utf-8"?>
<clbl:labelList xmlns:clbl="http://schemas.microsoft.com/office/2020/mipLabelMetadata">
  <clbl:label id="{c8bab56c-cb8e-4113-8624-e46783b0d95b}" enabled="1" method="Privileged" siteId="{0e17f90f-88a3-4f93-a5d7-cc847cff307e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298</TotalTime>
  <Words>302</Words>
  <Application>Microsoft Office PowerPoint</Application>
  <PresentationFormat>Widescreen</PresentationFormat>
  <Paragraphs>137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Tw Cen MT</vt:lpstr>
      <vt:lpstr>Droplet</vt:lpstr>
      <vt:lpstr>Establishing a Safety Culture “Must Do’s” and how to plan for the long haul</vt:lpstr>
      <vt:lpstr>Where am I currently</vt:lpstr>
      <vt:lpstr>Evaluation</vt:lpstr>
      <vt:lpstr>Leadership Evaluation</vt:lpstr>
      <vt:lpstr>management Evaluation</vt:lpstr>
      <vt:lpstr>Employee Evaluation</vt:lpstr>
      <vt:lpstr>Hse team Evaluation</vt:lpstr>
      <vt:lpstr>Data Evaluation</vt:lpstr>
      <vt:lpstr>Establishing relationships</vt:lpstr>
      <vt:lpstr>relationships</vt:lpstr>
      <vt:lpstr>executives</vt:lpstr>
      <vt:lpstr>HSE Team</vt:lpstr>
      <vt:lpstr>Management/operations</vt:lpstr>
      <vt:lpstr>Excellence functions</vt:lpstr>
      <vt:lpstr>employees</vt:lpstr>
      <vt:lpstr>Strategic planning</vt:lpstr>
      <vt:lpstr>Needs assessment</vt:lpstr>
      <vt:lpstr>Set the plan</vt:lpstr>
      <vt:lpstr>Establish strategy</vt:lpstr>
      <vt:lpstr>communication</vt:lpstr>
      <vt:lpstr>celebrate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Establishing a Safety Culture “Must Do’s” and how to plan for the long haul</dc:title>
  <dc:creator>Gray, Steven</dc:creator>
  <cp:lastModifiedBy>Steven Gray</cp:lastModifiedBy>
  <cp:revision>1</cp:revision>
  <dcterms:created xsi:type="dcterms:W3CDTF">2024-02-13T15:20:16Z</dcterms:created>
  <dcterms:modified xsi:type="dcterms:W3CDTF">2024-02-13T20:19:06Z</dcterms:modified>
</cp:coreProperties>
</file>