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50"/>
  </p:notesMasterIdLst>
  <p:sldIdLst>
    <p:sldId id="256" r:id="rId2"/>
    <p:sldId id="269" r:id="rId3"/>
    <p:sldId id="270" r:id="rId4"/>
    <p:sldId id="271" r:id="rId5"/>
    <p:sldId id="274" r:id="rId6"/>
    <p:sldId id="279" r:id="rId7"/>
    <p:sldId id="317" r:id="rId8"/>
    <p:sldId id="280" r:id="rId9"/>
    <p:sldId id="281" r:id="rId10"/>
    <p:sldId id="282" r:id="rId11"/>
    <p:sldId id="283" r:id="rId12"/>
    <p:sldId id="284" r:id="rId13"/>
    <p:sldId id="285" r:id="rId14"/>
    <p:sldId id="287" r:id="rId15"/>
    <p:sldId id="288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9" r:id="rId25"/>
    <p:sldId id="298" r:id="rId26"/>
    <p:sldId id="300" r:id="rId27"/>
    <p:sldId id="272" r:id="rId28"/>
    <p:sldId id="275" r:id="rId29"/>
    <p:sldId id="276" r:id="rId30"/>
    <p:sldId id="277" r:id="rId31"/>
    <p:sldId id="278" r:id="rId32"/>
    <p:sldId id="301" r:id="rId33"/>
    <p:sldId id="302" r:id="rId34"/>
    <p:sldId id="303" r:id="rId35"/>
    <p:sldId id="289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13" r:id="rId45"/>
    <p:sldId id="314" r:id="rId46"/>
    <p:sldId id="312" r:id="rId47"/>
    <p:sldId id="316" r:id="rId48"/>
    <p:sldId id="315" r:id="rId4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9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A50B12-F843-427C-80EE-173FA6A2A039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619FDC10-9CA1-46B5-8288-96BA4CDD37D9}">
      <dgm:prSet phldrT="[Text]"/>
      <dgm:spPr/>
      <dgm:t>
        <a:bodyPr/>
        <a:lstStyle/>
        <a:p>
          <a:r>
            <a:rPr lang="en-US" dirty="0"/>
            <a:t>Incident</a:t>
          </a:r>
        </a:p>
      </dgm:t>
    </dgm:pt>
    <dgm:pt modelId="{2173AE6D-163B-4E9B-891B-DAB34C2BF465}" type="parTrans" cxnId="{D5FC4CA8-A9C2-420A-93ED-88191A112EA3}">
      <dgm:prSet/>
      <dgm:spPr/>
      <dgm:t>
        <a:bodyPr/>
        <a:lstStyle/>
        <a:p>
          <a:endParaRPr lang="en-US"/>
        </a:p>
      </dgm:t>
    </dgm:pt>
    <dgm:pt modelId="{4A9A8D0B-626E-49D9-BD56-C55D1E0240BF}" type="sibTrans" cxnId="{D5FC4CA8-A9C2-420A-93ED-88191A112EA3}">
      <dgm:prSet/>
      <dgm:spPr/>
      <dgm:t>
        <a:bodyPr/>
        <a:lstStyle/>
        <a:p>
          <a:endParaRPr lang="en-US"/>
        </a:p>
      </dgm:t>
    </dgm:pt>
    <dgm:pt modelId="{5FFA249D-88F0-46AE-9505-1AEDCD724B11}">
      <dgm:prSet phldrT="[Text]"/>
      <dgm:spPr/>
      <dgm:t>
        <a:bodyPr/>
        <a:lstStyle/>
        <a:p>
          <a:r>
            <a:rPr lang="en-US" dirty="0"/>
            <a:t>Citation</a:t>
          </a:r>
        </a:p>
      </dgm:t>
    </dgm:pt>
    <dgm:pt modelId="{0F57F494-ECFE-4E8A-9DDE-556909063F32}" type="parTrans" cxnId="{CE62A43E-BD74-4E93-BCF5-3269B439DB23}">
      <dgm:prSet/>
      <dgm:spPr/>
      <dgm:t>
        <a:bodyPr/>
        <a:lstStyle/>
        <a:p>
          <a:endParaRPr lang="en-US"/>
        </a:p>
      </dgm:t>
    </dgm:pt>
    <dgm:pt modelId="{A142B6DE-3A22-41FD-A81E-AAC9C688D185}" type="sibTrans" cxnId="{CE62A43E-BD74-4E93-BCF5-3269B439DB23}">
      <dgm:prSet/>
      <dgm:spPr/>
      <dgm:t>
        <a:bodyPr/>
        <a:lstStyle/>
        <a:p>
          <a:endParaRPr lang="en-US"/>
        </a:p>
      </dgm:t>
    </dgm:pt>
    <dgm:pt modelId="{68EC562F-1045-4EA4-BEFF-F658AB25C0C8}">
      <dgm:prSet phldrT="[Text]"/>
      <dgm:spPr/>
      <dgm:t>
        <a:bodyPr/>
        <a:lstStyle/>
        <a:p>
          <a:r>
            <a:rPr lang="en-US" dirty="0"/>
            <a:t>Contest Litigation STARTS</a:t>
          </a:r>
        </a:p>
      </dgm:t>
    </dgm:pt>
    <dgm:pt modelId="{CB9B765D-F532-41E4-A8FD-CBBF6ADFE334}" type="parTrans" cxnId="{10A28633-D416-4933-B396-B431B005437C}">
      <dgm:prSet/>
      <dgm:spPr/>
      <dgm:t>
        <a:bodyPr/>
        <a:lstStyle/>
        <a:p>
          <a:endParaRPr lang="en-US"/>
        </a:p>
      </dgm:t>
    </dgm:pt>
    <dgm:pt modelId="{57373079-3549-4176-BF89-CAB6A12072DE}" type="sibTrans" cxnId="{10A28633-D416-4933-B396-B431B005437C}">
      <dgm:prSet/>
      <dgm:spPr/>
      <dgm:t>
        <a:bodyPr/>
        <a:lstStyle/>
        <a:p>
          <a:endParaRPr lang="en-US"/>
        </a:p>
      </dgm:t>
    </dgm:pt>
    <dgm:pt modelId="{1679C9E0-AE4C-4240-92E3-743BA4EF7B8C}" type="pres">
      <dgm:prSet presAssocID="{8BA50B12-F843-427C-80EE-173FA6A2A039}" presName="Name0" presStyleCnt="0">
        <dgm:presLayoutVars>
          <dgm:dir/>
          <dgm:resizeHandles val="exact"/>
        </dgm:presLayoutVars>
      </dgm:prSet>
      <dgm:spPr/>
    </dgm:pt>
    <dgm:pt modelId="{876C6E6B-0641-4522-8DB5-862AAF1BAD50}" type="pres">
      <dgm:prSet presAssocID="{8BA50B12-F843-427C-80EE-173FA6A2A039}" presName="arrow" presStyleLbl="bgShp" presStyleIdx="0" presStyleCnt="1"/>
      <dgm:spPr/>
    </dgm:pt>
    <dgm:pt modelId="{FCF6535B-F4F1-4F40-9CAD-FB7526F1447F}" type="pres">
      <dgm:prSet presAssocID="{8BA50B12-F843-427C-80EE-173FA6A2A039}" presName="points" presStyleCnt="0"/>
      <dgm:spPr/>
    </dgm:pt>
    <dgm:pt modelId="{64D1ACBD-7E67-4C69-B344-7DEECC5CF23A}" type="pres">
      <dgm:prSet presAssocID="{619FDC10-9CA1-46B5-8288-96BA4CDD37D9}" presName="compositeA" presStyleCnt="0"/>
      <dgm:spPr/>
    </dgm:pt>
    <dgm:pt modelId="{26204DFB-C31A-46CF-82D2-F12FD32A75B0}" type="pres">
      <dgm:prSet presAssocID="{619FDC10-9CA1-46B5-8288-96BA4CDD37D9}" presName="textA" presStyleLbl="revTx" presStyleIdx="0" presStyleCnt="3">
        <dgm:presLayoutVars>
          <dgm:bulletEnabled val="1"/>
        </dgm:presLayoutVars>
      </dgm:prSet>
      <dgm:spPr/>
    </dgm:pt>
    <dgm:pt modelId="{69BE6907-604B-4637-A70B-C30AA48BCAF2}" type="pres">
      <dgm:prSet presAssocID="{619FDC10-9CA1-46B5-8288-96BA4CDD37D9}" presName="circleA" presStyleLbl="node1" presStyleIdx="0" presStyleCnt="3"/>
      <dgm:spPr/>
    </dgm:pt>
    <dgm:pt modelId="{54EDA1F5-CC63-4F56-BBD1-83F8F5F8C4F4}" type="pres">
      <dgm:prSet presAssocID="{619FDC10-9CA1-46B5-8288-96BA4CDD37D9}" presName="spaceA" presStyleCnt="0"/>
      <dgm:spPr/>
    </dgm:pt>
    <dgm:pt modelId="{CA19F73E-4D6D-4365-AC97-E89FBB709651}" type="pres">
      <dgm:prSet presAssocID="{4A9A8D0B-626E-49D9-BD56-C55D1E0240BF}" presName="space" presStyleCnt="0"/>
      <dgm:spPr/>
    </dgm:pt>
    <dgm:pt modelId="{5697F6E0-0329-45A1-A5BF-E77A7445E9CB}" type="pres">
      <dgm:prSet presAssocID="{5FFA249D-88F0-46AE-9505-1AEDCD724B11}" presName="compositeB" presStyleCnt="0"/>
      <dgm:spPr/>
    </dgm:pt>
    <dgm:pt modelId="{BB9A4A11-6F49-47B6-9F27-1B51F6A38033}" type="pres">
      <dgm:prSet presAssocID="{5FFA249D-88F0-46AE-9505-1AEDCD724B11}" presName="textB" presStyleLbl="revTx" presStyleIdx="1" presStyleCnt="3">
        <dgm:presLayoutVars>
          <dgm:bulletEnabled val="1"/>
        </dgm:presLayoutVars>
      </dgm:prSet>
      <dgm:spPr/>
    </dgm:pt>
    <dgm:pt modelId="{791F1CA9-D5D3-4490-8CE4-76146FF9AFBE}" type="pres">
      <dgm:prSet presAssocID="{5FFA249D-88F0-46AE-9505-1AEDCD724B11}" presName="circleB" presStyleLbl="node1" presStyleIdx="1" presStyleCnt="3"/>
      <dgm:spPr/>
    </dgm:pt>
    <dgm:pt modelId="{8F4E5D2F-F1CF-4DC5-9233-36A3823939FE}" type="pres">
      <dgm:prSet presAssocID="{5FFA249D-88F0-46AE-9505-1AEDCD724B11}" presName="spaceB" presStyleCnt="0"/>
      <dgm:spPr/>
    </dgm:pt>
    <dgm:pt modelId="{C8F822E3-8877-46C1-9FBD-CAC5F67344B9}" type="pres">
      <dgm:prSet presAssocID="{A142B6DE-3A22-41FD-A81E-AAC9C688D185}" presName="space" presStyleCnt="0"/>
      <dgm:spPr/>
    </dgm:pt>
    <dgm:pt modelId="{02200C00-BEE8-4480-9F93-432DC031AE98}" type="pres">
      <dgm:prSet presAssocID="{68EC562F-1045-4EA4-BEFF-F658AB25C0C8}" presName="compositeA" presStyleCnt="0"/>
      <dgm:spPr/>
    </dgm:pt>
    <dgm:pt modelId="{11DF05B3-5827-4265-9FEC-4231DF71B415}" type="pres">
      <dgm:prSet presAssocID="{68EC562F-1045-4EA4-BEFF-F658AB25C0C8}" presName="textA" presStyleLbl="revTx" presStyleIdx="2" presStyleCnt="3">
        <dgm:presLayoutVars>
          <dgm:bulletEnabled val="1"/>
        </dgm:presLayoutVars>
      </dgm:prSet>
      <dgm:spPr/>
    </dgm:pt>
    <dgm:pt modelId="{7D7505D4-C193-43D7-AE06-8ABB655D49E3}" type="pres">
      <dgm:prSet presAssocID="{68EC562F-1045-4EA4-BEFF-F658AB25C0C8}" presName="circleA" presStyleLbl="node1" presStyleIdx="2" presStyleCnt="3"/>
      <dgm:spPr/>
    </dgm:pt>
    <dgm:pt modelId="{D2B52FEF-DDAB-4FCC-8BF2-F2F9CFD0ABAC}" type="pres">
      <dgm:prSet presAssocID="{68EC562F-1045-4EA4-BEFF-F658AB25C0C8}" presName="spaceA" presStyleCnt="0"/>
      <dgm:spPr/>
    </dgm:pt>
  </dgm:ptLst>
  <dgm:cxnLst>
    <dgm:cxn modelId="{D2136C23-8B9C-4CA1-9722-D34F59B60742}" type="presOf" srcId="{5FFA249D-88F0-46AE-9505-1AEDCD724B11}" destId="{BB9A4A11-6F49-47B6-9F27-1B51F6A38033}" srcOrd="0" destOrd="0" presId="urn:microsoft.com/office/officeart/2005/8/layout/hProcess11"/>
    <dgm:cxn modelId="{10A28633-D416-4933-B396-B431B005437C}" srcId="{8BA50B12-F843-427C-80EE-173FA6A2A039}" destId="{68EC562F-1045-4EA4-BEFF-F658AB25C0C8}" srcOrd="2" destOrd="0" parTransId="{CB9B765D-F532-41E4-A8FD-CBBF6ADFE334}" sibTransId="{57373079-3549-4176-BF89-CAB6A12072DE}"/>
    <dgm:cxn modelId="{CE62A43E-BD74-4E93-BCF5-3269B439DB23}" srcId="{8BA50B12-F843-427C-80EE-173FA6A2A039}" destId="{5FFA249D-88F0-46AE-9505-1AEDCD724B11}" srcOrd="1" destOrd="0" parTransId="{0F57F494-ECFE-4E8A-9DDE-556909063F32}" sibTransId="{A142B6DE-3A22-41FD-A81E-AAC9C688D185}"/>
    <dgm:cxn modelId="{517B488B-1913-4830-84E3-CA1A5C903F19}" type="presOf" srcId="{68EC562F-1045-4EA4-BEFF-F658AB25C0C8}" destId="{11DF05B3-5827-4265-9FEC-4231DF71B415}" srcOrd="0" destOrd="0" presId="urn:microsoft.com/office/officeart/2005/8/layout/hProcess11"/>
    <dgm:cxn modelId="{E103F69A-529F-422D-A177-16E62F42C510}" type="presOf" srcId="{619FDC10-9CA1-46B5-8288-96BA4CDD37D9}" destId="{26204DFB-C31A-46CF-82D2-F12FD32A75B0}" srcOrd="0" destOrd="0" presId="urn:microsoft.com/office/officeart/2005/8/layout/hProcess11"/>
    <dgm:cxn modelId="{D5FC4CA8-A9C2-420A-93ED-88191A112EA3}" srcId="{8BA50B12-F843-427C-80EE-173FA6A2A039}" destId="{619FDC10-9CA1-46B5-8288-96BA4CDD37D9}" srcOrd="0" destOrd="0" parTransId="{2173AE6D-163B-4E9B-891B-DAB34C2BF465}" sibTransId="{4A9A8D0B-626E-49D9-BD56-C55D1E0240BF}"/>
    <dgm:cxn modelId="{3BA867C9-6058-4265-ADDD-CB5387E43CBF}" type="presOf" srcId="{8BA50B12-F843-427C-80EE-173FA6A2A039}" destId="{1679C9E0-AE4C-4240-92E3-743BA4EF7B8C}" srcOrd="0" destOrd="0" presId="urn:microsoft.com/office/officeart/2005/8/layout/hProcess11"/>
    <dgm:cxn modelId="{190B3013-8369-41B6-A919-34B0E19C9947}" type="presParOf" srcId="{1679C9E0-AE4C-4240-92E3-743BA4EF7B8C}" destId="{876C6E6B-0641-4522-8DB5-862AAF1BAD50}" srcOrd="0" destOrd="0" presId="urn:microsoft.com/office/officeart/2005/8/layout/hProcess11"/>
    <dgm:cxn modelId="{02D9B065-A61F-4403-89D2-85E1EC1F2B50}" type="presParOf" srcId="{1679C9E0-AE4C-4240-92E3-743BA4EF7B8C}" destId="{FCF6535B-F4F1-4F40-9CAD-FB7526F1447F}" srcOrd="1" destOrd="0" presId="urn:microsoft.com/office/officeart/2005/8/layout/hProcess11"/>
    <dgm:cxn modelId="{307DD6AC-8BA6-4640-A98F-65D6E890DBD5}" type="presParOf" srcId="{FCF6535B-F4F1-4F40-9CAD-FB7526F1447F}" destId="{64D1ACBD-7E67-4C69-B344-7DEECC5CF23A}" srcOrd="0" destOrd="0" presId="urn:microsoft.com/office/officeart/2005/8/layout/hProcess11"/>
    <dgm:cxn modelId="{B2F25A11-23B5-4489-BD7B-AC8D07968203}" type="presParOf" srcId="{64D1ACBD-7E67-4C69-B344-7DEECC5CF23A}" destId="{26204DFB-C31A-46CF-82D2-F12FD32A75B0}" srcOrd="0" destOrd="0" presId="urn:microsoft.com/office/officeart/2005/8/layout/hProcess11"/>
    <dgm:cxn modelId="{873A3C62-170C-4144-87FF-7E38BFA90446}" type="presParOf" srcId="{64D1ACBD-7E67-4C69-B344-7DEECC5CF23A}" destId="{69BE6907-604B-4637-A70B-C30AA48BCAF2}" srcOrd="1" destOrd="0" presId="urn:microsoft.com/office/officeart/2005/8/layout/hProcess11"/>
    <dgm:cxn modelId="{3AA3A9C6-F866-48AA-A347-B1B93931B684}" type="presParOf" srcId="{64D1ACBD-7E67-4C69-B344-7DEECC5CF23A}" destId="{54EDA1F5-CC63-4F56-BBD1-83F8F5F8C4F4}" srcOrd="2" destOrd="0" presId="urn:microsoft.com/office/officeart/2005/8/layout/hProcess11"/>
    <dgm:cxn modelId="{16449BC8-AFE6-43A8-B9D6-EA82C8D062F9}" type="presParOf" srcId="{FCF6535B-F4F1-4F40-9CAD-FB7526F1447F}" destId="{CA19F73E-4D6D-4365-AC97-E89FBB709651}" srcOrd="1" destOrd="0" presId="urn:microsoft.com/office/officeart/2005/8/layout/hProcess11"/>
    <dgm:cxn modelId="{39FCD2FF-6F84-477D-BD1F-9148EE4BC6D0}" type="presParOf" srcId="{FCF6535B-F4F1-4F40-9CAD-FB7526F1447F}" destId="{5697F6E0-0329-45A1-A5BF-E77A7445E9CB}" srcOrd="2" destOrd="0" presId="urn:microsoft.com/office/officeart/2005/8/layout/hProcess11"/>
    <dgm:cxn modelId="{B63B6336-078F-42C0-A633-81B129EA0C3C}" type="presParOf" srcId="{5697F6E0-0329-45A1-A5BF-E77A7445E9CB}" destId="{BB9A4A11-6F49-47B6-9F27-1B51F6A38033}" srcOrd="0" destOrd="0" presId="urn:microsoft.com/office/officeart/2005/8/layout/hProcess11"/>
    <dgm:cxn modelId="{0E036C06-AF63-4855-BF9F-36A875DC0F0E}" type="presParOf" srcId="{5697F6E0-0329-45A1-A5BF-E77A7445E9CB}" destId="{791F1CA9-D5D3-4490-8CE4-76146FF9AFBE}" srcOrd="1" destOrd="0" presId="urn:microsoft.com/office/officeart/2005/8/layout/hProcess11"/>
    <dgm:cxn modelId="{E55120FA-E123-4208-BFE2-3C4F823DD2F8}" type="presParOf" srcId="{5697F6E0-0329-45A1-A5BF-E77A7445E9CB}" destId="{8F4E5D2F-F1CF-4DC5-9233-36A3823939FE}" srcOrd="2" destOrd="0" presId="urn:microsoft.com/office/officeart/2005/8/layout/hProcess11"/>
    <dgm:cxn modelId="{DD678BEC-DD66-4E10-8DC1-57614A46D7C2}" type="presParOf" srcId="{FCF6535B-F4F1-4F40-9CAD-FB7526F1447F}" destId="{C8F822E3-8877-46C1-9FBD-CAC5F67344B9}" srcOrd="3" destOrd="0" presId="urn:microsoft.com/office/officeart/2005/8/layout/hProcess11"/>
    <dgm:cxn modelId="{EAD8A07A-A00C-4F9E-B8C8-D63A4D7FC3AB}" type="presParOf" srcId="{FCF6535B-F4F1-4F40-9CAD-FB7526F1447F}" destId="{02200C00-BEE8-4480-9F93-432DC031AE98}" srcOrd="4" destOrd="0" presId="urn:microsoft.com/office/officeart/2005/8/layout/hProcess11"/>
    <dgm:cxn modelId="{4EC8B369-DCE0-4EB9-8E2B-2FC76CE3A4F6}" type="presParOf" srcId="{02200C00-BEE8-4480-9F93-432DC031AE98}" destId="{11DF05B3-5827-4265-9FEC-4231DF71B415}" srcOrd="0" destOrd="0" presId="urn:microsoft.com/office/officeart/2005/8/layout/hProcess11"/>
    <dgm:cxn modelId="{06F940EF-83C4-4616-8FD5-987927DC2594}" type="presParOf" srcId="{02200C00-BEE8-4480-9F93-432DC031AE98}" destId="{7D7505D4-C193-43D7-AE06-8ABB655D49E3}" srcOrd="1" destOrd="0" presId="urn:microsoft.com/office/officeart/2005/8/layout/hProcess11"/>
    <dgm:cxn modelId="{5A34BF02-182E-4FD9-A0AA-669D073C8F48}" type="presParOf" srcId="{02200C00-BEE8-4480-9F93-432DC031AE98}" destId="{D2B52FEF-DDAB-4FCC-8BF2-F2F9CFD0ABAC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C6E6B-0641-4522-8DB5-862AAF1BAD50}">
      <dsp:nvSpPr>
        <dsp:cNvPr id="0" name=""/>
        <dsp:cNvSpPr/>
      </dsp:nvSpPr>
      <dsp:spPr>
        <a:xfrm>
          <a:off x="0" y="1206817"/>
          <a:ext cx="10058399" cy="160909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204DFB-C31A-46CF-82D2-F12FD32A75B0}">
      <dsp:nvSpPr>
        <dsp:cNvPr id="0" name=""/>
        <dsp:cNvSpPr/>
      </dsp:nvSpPr>
      <dsp:spPr>
        <a:xfrm>
          <a:off x="4420" y="0"/>
          <a:ext cx="2917328" cy="1609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Incident</a:t>
          </a:r>
        </a:p>
      </dsp:txBody>
      <dsp:txXfrm>
        <a:off x="4420" y="0"/>
        <a:ext cx="2917328" cy="1609090"/>
      </dsp:txXfrm>
    </dsp:sp>
    <dsp:sp modelId="{69BE6907-604B-4637-A70B-C30AA48BCAF2}">
      <dsp:nvSpPr>
        <dsp:cNvPr id="0" name=""/>
        <dsp:cNvSpPr/>
      </dsp:nvSpPr>
      <dsp:spPr>
        <a:xfrm>
          <a:off x="1261948" y="1810226"/>
          <a:ext cx="402272" cy="4022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9A4A11-6F49-47B6-9F27-1B51F6A38033}">
      <dsp:nvSpPr>
        <dsp:cNvPr id="0" name=""/>
        <dsp:cNvSpPr/>
      </dsp:nvSpPr>
      <dsp:spPr>
        <a:xfrm>
          <a:off x="3067615" y="2413634"/>
          <a:ext cx="2917328" cy="1609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Citation</a:t>
          </a:r>
        </a:p>
      </dsp:txBody>
      <dsp:txXfrm>
        <a:off x="3067615" y="2413634"/>
        <a:ext cx="2917328" cy="1609090"/>
      </dsp:txXfrm>
    </dsp:sp>
    <dsp:sp modelId="{791F1CA9-D5D3-4490-8CE4-76146FF9AFBE}">
      <dsp:nvSpPr>
        <dsp:cNvPr id="0" name=""/>
        <dsp:cNvSpPr/>
      </dsp:nvSpPr>
      <dsp:spPr>
        <a:xfrm>
          <a:off x="4325143" y="1810226"/>
          <a:ext cx="402272" cy="4022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DF05B3-5827-4265-9FEC-4231DF71B415}">
      <dsp:nvSpPr>
        <dsp:cNvPr id="0" name=""/>
        <dsp:cNvSpPr/>
      </dsp:nvSpPr>
      <dsp:spPr>
        <a:xfrm>
          <a:off x="6130810" y="0"/>
          <a:ext cx="2917328" cy="1609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Contest Litigation STARTS</a:t>
          </a:r>
        </a:p>
      </dsp:txBody>
      <dsp:txXfrm>
        <a:off x="6130810" y="0"/>
        <a:ext cx="2917328" cy="1609090"/>
      </dsp:txXfrm>
    </dsp:sp>
    <dsp:sp modelId="{7D7505D4-C193-43D7-AE06-8ABB655D49E3}">
      <dsp:nvSpPr>
        <dsp:cNvPr id="0" name=""/>
        <dsp:cNvSpPr/>
      </dsp:nvSpPr>
      <dsp:spPr>
        <a:xfrm>
          <a:off x="7388339" y="1810226"/>
          <a:ext cx="402272" cy="4022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A7522-1190-4648-A183-67A9E336E77C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369D40-BCE9-497E-83A0-DC8A3ACD6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20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get cited!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369D40-BCE9-497E-83A0-DC8A3ACD6B6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585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2E6BC-B70F-4C1C-A3BE-77DBBB48EA2F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AD6B-8B4F-4F68-B9D3-708339F7601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800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2E6BC-B70F-4C1C-A3BE-77DBBB48EA2F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AD6B-8B4F-4F68-B9D3-708339F76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53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2E6BC-B70F-4C1C-A3BE-77DBBB48EA2F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AD6B-8B4F-4F68-B9D3-708339F76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414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2E6BC-B70F-4C1C-A3BE-77DBBB48EA2F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AD6B-8B4F-4F68-B9D3-708339F76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23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2E6BC-B70F-4C1C-A3BE-77DBBB48EA2F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AD6B-8B4F-4F68-B9D3-708339F7601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335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2E6BC-B70F-4C1C-A3BE-77DBBB48EA2F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AD6B-8B4F-4F68-B9D3-708339F76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168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2E6BC-B70F-4C1C-A3BE-77DBBB48EA2F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AD6B-8B4F-4F68-B9D3-708339F76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8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2E6BC-B70F-4C1C-A3BE-77DBBB48EA2F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AD6B-8B4F-4F68-B9D3-708339F76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198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2E6BC-B70F-4C1C-A3BE-77DBBB48EA2F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AD6B-8B4F-4F68-B9D3-708339F76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218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122E6BC-B70F-4C1C-A3BE-77DBBB48EA2F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33AD6B-8B4F-4F68-B9D3-708339F76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75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2E6BC-B70F-4C1C-A3BE-77DBBB48EA2F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AD6B-8B4F-4F68-B9D3-708339F76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540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122E6BC-B70F-4C1C-A3BE-77DBBB48EA2F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B33AD6B-8B4F-4F68-B9D3-708339F7601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652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ED3DA-DBE2-C2CA-5C2E-46196CD42D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to Expect when You’re Inspected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23393A-1631-2FA6-DF52-CC799FA34A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And a Case study – </a:t>
            </a:r>
            <a:r>
              <a:rPr lang="en-US" i="1" dirty="0" err="1"/>
              <a:t>seaworld</a:t>
            </a:r>
            <a:r>
              <a:rPr lang="en-US" i="1" dirty="0"/>
              <a:t> of </a:t>
            </a:r>
            <a:r>
              <a:rPr lang="en-US" i="1" dirty="0" err="1"/>
              <a:t>florida</a:t>
            </a:r>
            <a:r>
              <a:rPr lang="en-US" i="1" dirty="0"/>
              <a:t>, </a:t>
            </a:r>
            <a:r>
              <a:rPr lang="en-US" i="1" dirty="0" err="1"/>
              <a:t>llc</a:t>
            </a:r>
            <a:r>
              <a:rPr lang="en-US" i="1" dirty="0"/>
              <a:t> v. </a:t>
            </a:r>
            <a:r>
              <a:rPr lang="en-US" i="1" dirty="0" err="1"/>
              <a:t>perez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12163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671C8-0B7E-36EA-8586-FFC5D3BFF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90754-AAB6-ECC8-6666-8FE0BCE4707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Interrogatories (questions to be answered)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Requests for Production (documents that must be provided)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Requests for Admission (admit or deny that…)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Neglect to answer? After 21 days, DEEMED admitted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Depositions of witnesses and parties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Sworn, in person or Zoom, testimony before a court reporter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CSHO (always)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Your supervisors on site, or you (i.e., EHS) (almost always)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Your line-level employees (sometimes)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Regional Directors (sometimes)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Experts (rarely)</a:t>
            </a:r>
          </a:p>
        </p:txBody>
      </p:sp>
      <p:pic>
        <p:nvPicPr>
          <p:cNvPr id="1026" name="Picture 2" descr="Free Letters Letter photo and picture">
            <a:extLst>
              <a:ext uri="{FF2B5EF4-FFF2-40B4-BE49-F238E27FC236}">
                <a16:creationId xmlns:a16="http://schemas.microsoft.com/office/drawing/2014/main" id="{F3F3575E-87DD-127B-2710-FC882170116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38" y="2006204"/>
            <a:ext cx="4937125" cy="370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631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671C8-0B7E-36EA-8586-FFC5D3BFF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90754-AAB6-ECC8-6666-8FE0BCE4707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Before a judge – no jury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Usually 12-24 months after the Complaint is filed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Remember--- could be as much as Day 1,657 (197 + 4 years)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Burden of proof is on VOSH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“Preponderance of the evidence” – more likely than not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Four elements of proof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Cited standard applied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Cited standard was violated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Employee exposure (or access to hazard)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Employer knowledge of violative condition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Appeals – Court of Appeals of Virginia, then Supreme Court of Virginia (discretionary)</a:t>
            </a:r>
          </a:p>
        </p:txBody>
      </p:sp>
      <p:pic>
        <p:nvPicPr>
          <p:cNvPr id="2050" name="Picture 2" descr="Free Courtroom Benches photo and picture">
            <a:extLst>
              <a:ext uri="{FF2B5EF4-FFF2-40B4-BE49-F238E27FC236}">
                <a16:creationId xmlns:a16="http://schemas.microsoft.com/office/drawing/2014/main" id="{0BDE9BA0-BB58-E05F-6B9E-0CA159CBE1C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38" y="1998489"/>
            <a:ext cx="4937125" cy="371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676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45CBD-4DB7-DD22-0BA8-A8C68F310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Actual timeline – Inspection # 1235116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B47D7-36B8-35CD-DB31-BAC7B37F2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May 22, 2017 – 		hospitalization occurs; is reported; inspection begins (Day 1)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July 31, 2017 – 		citations issued (Day 7); timely NOC 8/10/17     ($4,845 in penalties)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July 26, 2019 – 		Complaint filed in Washington County Circuit Court, Abingdon (Day 795)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November 19, 2020 – 	One day bench trial (Day 1,277)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February 23, 2021 – 	Judge issues decision (Day 1,373)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March 25, 2021 – 		Appealed by DOLI to the Court of Appeals of Virginia (Day 1,403)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January 18, 2022 – 	Opinion of the Court of Appeals issued (reversed and remanded) (Day 1,702)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February 15, 2022 – 	Employer noted appeal to the Supreme Court of Virginia (Day 1,730)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September 15, 2022 – 	Supreme Court refuses to take the appeal (Day 1,942)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February 1, 2023 – 	Case settled - Agreed Order entered (Day 2,081)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800" dirty="0"/>
          </a:p>
          <a:p>
            <a:pPr>
              <a:buFont typeface="Wingdings" panose="05000000000000000000" pitchFamily="2" charset="2"/>
              <a:buChar char="§"/>
            </a:pPr>
            <a:endParaRPr lang="en-US" sz="1800" dirty="0"/>
          </a:p>
          <a:p>
            <a:pPr>
              <a:buFont typeface="Wingdings" panose="05000000000000000000" pitchFamily="2" charset="2"/>
              <a:buChar char="§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97730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3AD63-5692-1CEF-B248-F5E8F5042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286BA-4DF1-9A63-2D7B-44F800888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Absolutely not! One and only appeal in 10 years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Vast majority settle at all points in the timeline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Pre-citation settlement (extremely rare – 1 every decade)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Pre-informal conference settlement (rare)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Informal conference settlement (very common)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Post-IC/post-contest (common!)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HQ review (common)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After Complaint is filed (common)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The week of trial (common)</a:t>
            </a:r>
          </a:p>
        </p:txBody>
      </p:sp>
    </p:spTree>
    <p:extLst>
      <p:ext uri="{BB962C8B-B14F-4D97-AF65-F5344CB8AC3E}">
        <p14:creationId xmlns:p14="http://schemas.microsoft.com/office/powerpoint/2010/main" val="3706502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3EA33-23FD-9E97-975E-4A4A957F1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do with all of that?</a:t>
            </a:r>
          </a:p>
        </p:txBody>
      </p:sp>
      <p:pic>
        <p:nvPicPr>
          <p:cNvPr id="1026" name="Picture 2" descr="When To Hire A Business Lawyer - Halt.org">
            <a:extLst>
              <a:ext uri="{FF2B5EF4-FFF2-40B4-BE49-F238E27FC236}">
                <a16:creationId xmlns:a16="http://schemas.microsoft.com/office/drawing/2014/main" id="{35D69CF0-F69A-45C7-37C2-8AC1DFE0218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43" y="2284181"/>
            <a:ext cx="5158757" cy="279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4 Benefits to Waking Early and How to Make the Transition">
            <a:extLst>
              <a:ext uri="{FF2B5EF4-FFF2-40B4-BE49-F238E27FC236}">
                <a16:creationId xmlns:a16="http://schemas.microsoft.com/office/drawing/2014/main" id="{274C4798-FBA2-367C-3774-726FC45B8EA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0" y="2290731"/>
            <a:ext cx="5339477" cy="279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AAEA03-1683-1DA5-ABDF-56BA8DD2A9C8}"/>
              </a:ext>
            </a:extLst>
          </p:cNvPr>
          <p:cNvSpPr txBox="1"/>
          <p:nvPr/>
        </p:nvSpPr>
        <p:spPr>
          <a:xfrm>
            <a:off x="2481555" y="5255996"/>
            <a:ext cx="1647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(Hire a lawyer)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2FB57F-A427-AA72-9CFE-C32BD4D375F9}"/>
              </a:ext>
            </a:extLst>
          </p:cNvPr>
          <p:cNvSpPr txBox="1"/>
          <p:nvPr/>
        </p:nvSpPr>
        <p:spPr>
          <a:xfrm>
            <a:off x="7976104" y="5247882"/>
            <a:ext cx="2073243" cy="38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(Earlier the better)</a:t>
            </a:r>
          </a:p>
        </p:txBody>
      </p:sp>
    </p:spTree>
    <p:extLst>
      <p:ext uri="{BB962C8B-B14F-4D97-AF65-F5344CB8AC3E}">
        <p14:creationId xmlns:p14="http://schemas.microsoft.com/office/powerpoint/2010/main" val="4219778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3DEF7-718B-2599-66BB-E30899926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Lawyer on Day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7E39C-F6F1-4748-B076-740C868A13D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u="sng" dirty="0"/>
              <a:t>MYTH: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Hiring a lawyer puts you on the “naughty list”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Hiring a lawyer means you’re “guilty”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VOSH will always be reasonable and deferential to business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There’s nothing I can do when a CSHO shows up – they get carte blanche to look at anything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C077AF-3DB6-4B87-2A26-DD69B1C8A79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u="sng" dirty="0"/>
              <a:t>TRUTH: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Many employers hire a lawyer, and VOSH expects it with some. It helps the inspection process, especially where the lawyer knows the area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VOSH does not view it that way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Unfortunately, not always. Depends on the CSHO, RD, policy pressures, OSHA FAME emphasis, etc.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No!</a:t>
            </a:r>
          </a:p>
        </p:txBody>
      </p:sp>
    </p:spTree>
    <p:extLst>
      <p:ext uri="{BB962C8B-B14F-4D97-AF65-F5344CB8AC3E}">
        <p14:creationId xmlns:p14="http://schemas.microsoft.com/office/powerpoint/2010/main" val="2499949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D67F4-D49B-C1D2-55B4-EEDF97194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of the Inspection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3CFD00-DB4F-5D5B-8076-C39B3E5F8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scope of an inspection is </a:t>
            </a:r>
            <a:r>
              <a:rPr lang="en-US" u="sng" dirty="0"/>
              <a:t>limited</a:t>
            </a:r>
            <a:r>
              <a:rPr lang="en-US" dirty="0"/>
              <a:t> to the reason they came to your worksite (and the scope of your consent), and what they encounter once on your site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u="sng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VOSH’s only right to be on your worksite is either (1) consent or (2) an inspection warrant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Consent can be limited in scope, and withdrawn at any point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Fourth Amendment search and seizure rights apply to inspected businesses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Not </a:t>
            </a:r>
            <a:r>
              <a:rPr lang="en-US" i="1" dirty="0"/>
              <a:t>every</a:t>
            </a:r>
            <a:r>
              <a:rPr lang="en-US" dirty="0"/>
              <a:t> inspection is wall-to-wall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Scheduled inspection – wall-to-wall only if the written directive about that schedule/program says so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Complaint/fatality/accident/referral-based inspections – partial scope limited to scope of report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You have a right to see the complaint (but not the identifying information of complainant)</a:t>
            </a:r>
          </a:p>
        </p:txBody>
      </p:sp>
    </p:spTree>
    <p:extLst>
      <p:ext uri="{BB962C8B-B14F-4D97-AF65-F5344CB8AC3E}">
        <p14:creationId xmlns:p14="http://schemas.microsoft.com/office/powerpoint/2010/main" val="305433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C1642-BF77-21B0-DB05-24D104016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 VOSH wait?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54692-A169-A9D0-9719-2F945B779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Myth: I can’t call a lawyer or my regional safety manager, because that would delay the inspection and they won’t allow that.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Fact: VOSH’s Field Operations Manual (FOM) says they will wait up to 1-2 hours for someone to show up (more senior manager, safety professional, or even an attorney) before considering it a denial of entry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 practice, some regions and CSHOs will allow an inspection to be postponed until the next day (no specific time)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7" name="Graphic 6" descr="Stopwatch with solid fill">
            <a:extLst>
              <a:ext uri="{FF2B5EF4-FFF2-40B4-BE49-F238E27FC236}">
                <a16:creationId xmlns:a16="http://schemas.microsoft.com/office/drawing/2014/main" id="{AC862961-D1AB-CB2A-5E67-ADF98F1A2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60351" y="69994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569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9D22F-768E-A14A-C030-669EFFBBD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 Conference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D7903-5941-79DC-9237-42EF98CEC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CRITICAL!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Direct CSHO to a conference room out of sight of work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Establishes why VOSH is there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Establishes the scope of the inspection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If complaint, ask for a copy of the complaint (frame it: not looking for the complainant)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You want the content – what work area? What hazards?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Involve a trained supervisor ASAP. Call your EHS professional, and ideally, the attorney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Train initial responder to not make any broad statements about accidents, safety, etc. until the scope is established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BUT: never discourage employees from speaking with VOSH (even if you know their complaints are bogus, they are protected by law from retaliation)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Supervisors can be trained on how to speak with VOSH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Even if you know who the complainant is, don’t tell VOSH without asking your attorney re: strategy</a:t>
            </a:r>
          </a:p>
        </p:txBody>
      </p:sp>
    </p:spTree>
    <p:extLst>
      <p:ext uri="{BB962C8B-B14F-4D97-AF65-F5344CB8AC3E}">
        <p14:creationId xmlns:p14="http://schemas.microsoft.com/office/powerpoint/2010/main" val="1721741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E56AC-22C0-3D35-E61F-B2530EBA1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You’re only as good as your worst supervisor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77487-8CAE-226A-B01F-066E4F003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Element 4 : Knowledge usually established by statements of your supervisors (in interviews and during walkthroughs, conferences, or even to police – all have the same effect)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 Serious becomes a Willful-Serious because of statements of your supervisors (10x penalties, SVEP, etc.)</a:t>
            </a:r>
          </a:p>
          <a:p>
            <a:pPr marL="201168" lvl="1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NO employee misconduct if the employee is a supervisor (anyone who manages folks)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Not just hire-fire authority, anyone who delegates work or monitors progress, etc.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Narrow exception if rogue supervisor is only exposed employee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Statements of a supervisor bind the company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So attorneys are allowed/encouraged to be present at their interviews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u="sng" dirty="0"/>
              <a:t>Strategy decision: Don’t agree to day-of incident/walkthrough interviews with supervisors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You do not have to do this / need preparation / need an attorney present (this is allowed)</a:t>
            </a:r>
          </a:p>
          <a:p>
            <a:pPr marL="201168" lvl="1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020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D0AF5-5C2B-7065-4E57-A40F473B7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am 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15987-16EF-1DBC-A345-99CF180BF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Of Counsel at David, Kamp &amp; Frank, L.L.C. in Newport News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Representing businesses VOSH and OSHA inspections, both pre- and post-citations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Trial attorney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Former Litigation Manager for Virginia Department of Labor and Industry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Division of Legal Support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Worked closely with VOSH Division enforcement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Pre-citation review of significant casefiles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Post-contest review of contested casefiles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Bringing contested citations into court, and to either a trial or settlement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Appeals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 marL="201168" lvl="1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Former Safety Specialist, Busch Gardens Williamsburg / Water Country USA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Case study later time-permitting – </a:t>
            </a:r>
            <a:r>
              <a:rPr lang="en-US" i="1" dirty="0"/>
              <a:t>SeaWorld of Florida, LLC v. Perez, Secretary of Labor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8C95635-11B5-4EDA-3023-4B857BDF6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840" y="1845734"/>
            <a:ext cx="2952474" cy="369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852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6769B3-0720-51C9-58CC-A3189DAC7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 Conference -&gt; Walkthrough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A183162-B90D-BF97-BB3A-4C0935CCFC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You’re allowed to postpone unnecessary work in the area to be inspected (at your discretion)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Guide the CSHO from the opening to the area of concern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Plain view apparent violations = expanded scope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Plain view forklifts ≠ now a forklift inspection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3074" name="Picture 2" descr="Free Man in Brown Leather Jacket Using Binoculars Stock Photo">
            <a:extLst>
              <a:ext uri="{FF2B5EF4-FFF2-40B4-BE49-F238E27FC236}">
                <a16:creationId xmlns:a16="http://schemas.microsoft.com/office/drawing/2014/main" id="{64F9AF27-50DA-D6A8-C4D2-8CAAD6FC3B0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38" y="2233311"/>
            <a:ext cx="4937125" cy="324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8398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9CBB8-3226-E8AE-B1D9-C4364266E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Walkthrough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829E1-84EF-0436-F656-A05B99936F2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Take the same photos / videos as the CSHO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CSHO is allowed to video/photograph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If there are trade secrets in the area, establish that (ideally at the opening conference) and all videos/photos will be protected from FOIA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CSHO wants to see someone operate a machine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VOSH/OSHA is not entitled to observe actual work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May want to show them – but only use someone you trust who actually uses the machine regularly (and safely!)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If the machine might be lacking a guard, just respectfully decline (without a why)</a:t>
            </a:r>
          </a:p>
        </p:txBody>
      </p:sp>
      <p:pic>
        <p:nvPicPr>
          <p:cNvPr id="4098" name="Picture 2" descr="50,000+ Best Camera Photos · 100% Free Download · Pexels ...">
            <a:extLst>
              <a:ext uri="{FF2B5EF4-FFF2-40B4-BE49-F238E27FC236}">
                <a16:creationId xmlns:a16="http://schemas.microsoft.com/office/drawing/2014/main" id="{46ED76B0-798E-92DB-6154-4471CA06F65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38" y="2005917"/>
            <a:ext cx="4937125" cy="370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681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8E5D7-31CF-9D2B-CBF9-6CDCF0EB8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it goes sideways with the CSHO?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FDE8D6-56DE-20BD-0D5E-695731637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Strategies are not plug and play. Strategies should be determined for each inspection/company/facility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Most aggressive strategy that is fully within your rights?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We do not consent to your inspection at this time, please return with a warrant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Can VOSH “punish” you later by racking up penalties?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NO – cannot be punished for invoking your Fourth Amendment rights. If they do, a judge will not take kindly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Will they get a warrant? Yes, but probably will take a few days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Less obvious denials of entry exist (and CSHOs are taught to ask Legal if they think conduct amounts to a denial, i.e., refusing to consent to interviews, refusing to allow photos)</a:t>
            </a:r>
          </a:p>
        </p:txBody>
      </p:sp>
    </p:spTree>
    <p:extLst>
      <p:ext uri="{BB962C8B-B14F-4D97-AF65-F5344CB8AC3E}">
        <p14:creationId xmlns:p14="http://schemas.microsoft.com/office/powerpoint/2010/main" val="36045023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8BFE9-C47E-6C2F-811E-D876A8E6D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Days 2 - 179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EF28B-5C7F-E579-B029-B4EA04DF5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Document requests: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VOSH cannot issue a subpoena for documents under current law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They can submit to you written interrogatories, which must be answered under oath within 30 days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VERY RARE, usually can be avoided with a document production (but note they have no way until litigation of compelling you to produce every document responsive)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Documents by regulation that must be given: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OSHA 300, 301, 300A logs/reports (within 4 business hours of the request)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Respiratory program documents as specified in 1910.134(m)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Other specific standards (HAZCOM, noise) with specific language that docs must be given upon demand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Remedy? Almost always a zero dollar penalty OTS citation, or they presume you don’t have one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Takeaway? Be strategic about responding to document requests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Have them all go through one person (ideally, the attorney)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For larger volumes - treat responses like a discovery response (with objections reserved, etc.)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7772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8BFE9-C47E-6C2F-811E-D876A8E6D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Days 2 - 179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EF28B-5C7F-E579-B029-B4EA04DF5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Documents frequently requested that are NOT required to be given (necessarily):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Most written programs (i.e., forklift/PIT, first aid trainings/certs, BBP docs other than Exposure Control Plan)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BUT – they will assume you do not have one and cite you for it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So sometimes better to provide it, maintaining your objections to its relevance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Smoking gun document that sinks your case? Consult an attorney on whether it has to be given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Probably does not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Takeaway? Be strategic about responding to document requests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Have them all go through one person (ideally, the attorney)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For larger volumes - treat responses like a discovery response (with objections reserved, etc.)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2030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B5722-1407-B1B2-BD2A-E7FD2549E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VOSH’s right to interview in private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66543-9B14-3B44-3A9B-CA8D6684D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While you should ask the CSHO to only reach out through your point of contact (attorney), little stops the CSHO from going directly to your employees, particularly non-supervisory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VOSH has a statutory right to interview ANY agent or employee “in private”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Interpreted by VOSH to mean non-supervisory employees (without notice to you)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In NC: anyone, including supervisors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VOSH invokes this right to deny all requests/demands to identify not only (1) who they spoke with, but also (2) the content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Consequently, they usually cannot use those statements in evidence at trial without giving them up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1706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ree emoticon smiley face vector">
            <a:extLst>
              <a:ext uri="{FF2B5EF4-FFF2-40B4-BE49-F238E27FC236}">
                <a16:creationId xmlns:a16="http://schemas.microsoft.com/office/drawing/2014/main" id="{1684FF84-1EBA-4372-D879-9CFA058F6547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183" y="1013344"/>
            <a:ext cx="4022725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5482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E381DC-55B8-B3CD-B9CA-1B90A7375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190" y="102051"/>
            <a:ext cx="5193671" cy="665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2584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DF52CB-30A3-4AAE-C7C3-76C018C1C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002" y="0"/>
            <a:ext cx="53224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6914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D6FF19-58FE-7894-4726-B4FA9211B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368" y="0"/>
            <a:ext cx="5725263" cy="653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789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431A4-F148-4DA1-E808-EAED64262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Lifecycle of an Inspection - fatality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D6ABF-107C-0B8C-BB25-98D803224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Day of incident at your facility (Day 1); you report it timely (within 8 hours – day 1)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Day 1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OSHA forwards the report to VOSH, VOSH inspector reaches out (Day 1)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Opening conference (probably abbreviated if a fatality)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Walkthrough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Interviews of management and possibly line-level staff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Initial closing conference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Day 2-120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Emails from CSHO, requesting documents, contact info of interviewees, second walkthrough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Day 160-180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Final closing conference (Email? Phone call? Nothing?)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2050" name="Picture 2" descr="OSHA Fatal Four">
            <a:extLst>
              <a:ext uri="{FF2B5EF4-FFF2-40B4-BE49-F238E27FC236}">
                <a16:creationId xmlns:a16="http://schemas.microsoft.com/office/drawing/2014/main" id="{FDF37E27-28C5-72ED-68AC-C4330787F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152" y="2469552"/>
            <a:ext cx="3662014" cy="191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0323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A0A4AE-6927-AF58-550D-10AECFD33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5424" y="0"/>
            <a:ext cx="60314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32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305918-3C54-5972-F1EA-B25415E12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575" y="0"/>
            <a:ext cx="54548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29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648D6-6851-1666-7037-513D49D66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 Working Days to Contest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FDCBD-651D-FC46-5C47-D70496C24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most important deadline in the whole process!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Do not count weekends or state holidays (state website, or Va. Code § 2.2-3300)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WRITTEN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Not a voicemail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Emails, letters, faxes = a writing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Consequence of missing this?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“Final Order not subject to review by any court or agency”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No excusable neglect, like with federal OSHA contests</a:t>
            </a:r>
          </a:p>
        </p:txBody>
      </p:sp>
    </p:spTree>
    <p:extLst>
      <p:ext uri="{BB962C8B-B14F-4D97-AF65-F5344CB8AC3E}">
        <p14:creationId xmlns:p14="http://schemas.microsoft.com/office/powerpoint/2010/main" val="34707419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6E811-57D0-6EF3-D70F-E175B9F22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Informal Conference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EEBF7-03F4-3E03-189E-F7D09BA45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Almost always a good idea to request one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Increasingly being done virtually (since COVID)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Think about who goes.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Line level supervisor may not need to be there, particularly if they were involved in a citation item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Anyone the casefile will reflect poorly upon should probably not be there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Usually with the Regional Director only, not the CSHO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Even more rarely – DLS will attend (if this happens, your case is a </a:t>
            </a:r>
            <a:r>
              <a:rPr lang="en-US" u="sng" dirty="0"/>
              <a:t>major</a:t>
            </a:r>
            <a:r>
              <a:rPr lang="en-US" dirty="0"/>
              <a:t> agency priority)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May be offered an EISA – Expedited Informal Settlement Agreement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Usually just a ~20% penalty reduction, no strings attached except abatement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That might tell you something about how strong VOSH thinks their own case is!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Alternative: ISA – Informal Settlement Agreement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More reductions/penalty decreases, payment installments, enhanced abatement sometimes</a:t>
            </a:r>
          </a:p>
        </p:txBody>
      </p:sp>
    </p:spTree>
    <p:extLst>
      <p:ext uri="{BB962C8B-B14F-4D97-AF65-F5344CB8AC3E}">
        <p14:creationId xmlns:p14="http://schemas.microsoft.com/office/powerpoint/2010/main" val="9497670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15379-EBB4-3379-D98B-DE99F8205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Willfuls</a:t>
            </a:r>
            <a:r>
              <a:rPr lang="en-US" dirty="0"/>
              <a:t>, Repeats, and Fatalities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715C4-DA64-9ECA-36F6-708813F95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RDs alone cannot settle the following, other than penalty reduction up to 30-50%: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Fatality-related violations of any kind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Willful violations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Fatality-related Serious violations are unlikely to be reduced in settlement to OTS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Same </a:t>
            </a:r>
            <a:r>
              <a:rPr lang="en-US" i="1" dirty="0"/>
              <a:t>usually</a:t>
            </a:r>
            <a:r>
              <a:rPr lang="en-US" dirty="0"/>
              <a:t> with serious physical injuries resulting from a violation</a:t>
            </a:r>
          </a:p>
        </p:txBody>
      </p:sp>
    </p:spTree>
    <p:extLst>
      <p:ext uri="{BB962C8B-B14F-4D97-AF65-F5344CB8AC3E}">
        <p14:creationId xmlns:p14="http://schemas.microsoft.com/office/powerpoint/2010/main" val="7531771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BB69B-32AA-A950-B33D-AD3DA5018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8"/>
            <a:ext cx="3200400" cy="2972707"/>
          </a:xfrm>
        </p:spPr>
        <p:txBody>
          <a:bodyPr/>
          <a:lstStyle/>
          <a:p>
            <a:r>
              <a:rPr lang="en-US" dirty="0"/>
              <a:t>Case Study – </a:t>
            </a:r>
            <a:r>
              <a:rPr lang="en-US" i="1" dirty="0"/>
              <a:t>SeaWorld of Florida v. Perez</a:t>
            </a:r>
            <a:endParaRPr lang="en-US" dirty="0"/>
          </a:p>
        </p:txBody>
      </p:sp>
      <p:pic>
        <p:nvPicPr>
          <p:cNvPr id="1026" name="Picture 2" descr="4+ Free Shamu &amp; Seaworld Images - Pixabay">
            <a:extLst>
              <a:ext uri="{FF2B5EF4-FFF2-40B4-BE49-F238E27FC236}">
                <a16:creationId xmlns:a16="http://schemas.microsoft.com/office/drawing/2014/main" id="{466F94E9-D5CA-0F59-D88C-0FA0A7BCE5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5193" y="731838"/>
            <a:ext cx="3803689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147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1F6A99D-A836-2153-B0CE-EB98E6A02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7FC814-BE5C-BB35-2B76-FF7DE95903D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Feb. 24, 2010 – Dawn Brancheau, a highly skilled animal trainer of orca whales died on the job at SeaWorld in Orlando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She was doing a small private show, although she also did the larger stadium shows, in the water with the animals, swimming with them and doing stunts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Reclining on her back in a shallow part of the pool. </a:t>
            </a:r>
            <a:r>
              <a:rPr lang="en-US" dirty="0" err="1"/>
              <a:t>Tillikum</a:t>
            </a:r>
            <a:r>
              <a:rPr lang="en-US" dirty="0"/>
              <a:t> was supposed to mimic and roll over, but instead grabbed her by the hair and dragged her underwater, causing her to drown</a:t>
            </a:r>
          </a:p>
        </p:txBody>
      </p:sp>
      <p:pic>
        <p:nvPicPr>
          <p:cNvPr id="2050" name="Picture 2" descr="Dawn Brancheau, The SeaWorld Trainer Killed By A Killer Whale">
            <a:extLst>
              <a:ext uri="{FF2B5EF4-FFF2-40B4-BE49-F238E27FC236}">
                <a16:creationId xmlns:a16="http://schemas.microsoft.com/office/drawing/2014/main" id="{06A7BB8E-E519-235D-9E1E-A7380217AC1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38" y="2549287"/>
            <a:ext cx="4937125" cy="261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0928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52AD7-8A38-1C8A-E4AD-1ECF37E24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Cited: Willful General Duty Clause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3DD2B95-C171-31F8-9BC2-7A11924BA9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3518" y="1612616"/>
            <a:ext cx="6808515" cy="4655537"/>
          </a:xfrm>
        </p:spPr>
      </p:pic>
    </p:spTree>
    <p:extLst>
      <p:ext uri="{BB962C8B-B14F-4D97-AF65-F5344CB8AC3E}">
        <p14:creationId xmlns:p14="http://schemas.microsoft.com/office/powerpoint/2010/main" val="33790060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92160-F939-B797-0D7F-A51609E90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General Duty Clause?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3B367-6779-CEC7-7753-7A4C3B2F3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OSH Act created two broad obligations on employers: 29 USC 654(a)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(1) “furnish to each of his employees employment and a place of employment which are free from recognized hazards that are causing or are likely to cause death or serious physical harm to his employees.”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(2) follow specific standards that get issued by OSHA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506645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92160-F939-B797-0D7F-A51609E90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General Duty Clause?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3B367-6779-CEC7-7753-7A4C3B2F3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OSH Act created two broad obligations on employers: 29 USC 654(a)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(1) “furnish to each of </a:t>
            </a:r>
            <a:r>
              <a:rPr lang="en-US" dirty="0">
                <a:highlight>
                  <a:srgbClr val="FFFF00"/>
                </a:highlight>
              </a:rPr>
              <a:t>his employees </a:t>
            </a:r>
            <a:r>
              <a:rPr lang="en-US" dirty="0"/>
              <a:t>employment and a place of employment which are free from </a:t>
            </a:r>
            <a:r>
              <a:rPr lang="en-US" dirty="0">
                <a:highlight>
                  <a:srgbClr val="FFFF00"/>
                </a:highlight>
              </a:rPr>
              <a:t>recognized</a:t>
            </a:r>
            <a:r>
              <a:rPr lang="en-US" dirty="0"/>
              <a:t> hazards that are </a:t>
            </a:r>
            <a:r>
              <a:rPr lang="en-US" dirty="0">
                <a:highlight>
                  <a:srgbClr val="FFFF00"/>
                </a:highlight>
              </a:rPr>
              <a:t>causing or are likely to cause </a:t>
            </a:r>
            <a:r>
              <a:rPr lang="en-US" dirty="0"/>
              <a:t>death or serious physical harm to </a:t>
            </a:r>
            <a:r>
              <a:rPr lang="en-US" dirty="0">
                <a:highlight>
                  <a:srgbClr val="FFFF00"/>
                </a:highlight>
              </a:rPr>
              <a:t>his employees</a:t>
            </a:r>
            <a:r>
              <a:rPr lang="en-US" dirty="0"/>
              <a:t>.”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(2) follow specific standards that get issued by OSHA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7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431A4-F148-4DA1-E808-EAED64262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Lifecycle of an Inspection - fatality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D6ABF-107C-0B8C-BB25-98D803224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Day 180 – Citation package issued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CSHO recommends citations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RD reviews and issues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Significant cases? PD and DLS review too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Sample shown later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B1E8D3-B7C0-8BA3-B713-E41D30118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1208" y="1845734"/>
            <a:ext cx="4302303" cy="440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0531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92160-F939-B797-0D7F-A51609E90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General Duty Clause?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3B367-6779-CEC7-7753-7A4C3B2F3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Exposed employee must be the same as the one creating the hazard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Hazard must be causing or likely to cause death (or other serious injury) (no OTS general duties)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“Recognized”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By the employer itself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By the employer’s industry</a:t>
            </a:r>
          </a:p>
          <a:p>
            <a:pPr marL="0" indent="0">
              <a:buNone/>
            </a:pP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599682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29B5E-FF8C-2752-4638-31F1ABDA5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Elements of a General Duty Violation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C0621-2758-442A-CA3C-B6D4569C0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First – an activity or condition presented a hazard to that employer’s employee in workplace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Second –a recognized hazard existed (employer recognized, or industry recognized)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Contested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Third – that hazard was likely to or did cause death or serious physical harm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Fourth – one feasible means of abatement (eliminate or materially reduce the hazard) existed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Contested</a:t>
            </a:r>
          </a:p>
        </p:txBody>
      </p:sp>
    </p:spTree>
    <p:extLst>
      <p:ext uri="{BB962C8B-B14F-4D97-AF65-F5344CB8AC3E}">
        <p14:creationId xmlns:p14="http://schemas.microsoft.com/office/powerpoint/2010/main" val="35714582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CC874-4A71-3EF5-46EE-D10E1C2D2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Recognized hazard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401CB-7F6D-F8E2-852A-EF4187C8DC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Evidence used against SeaWorld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Previous accident investigation reports of trainer injuries with animals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Emails with senior management about the dangers of working with killer whales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Also showing prior knowledge of Tilikum's previous incidents (killed two other people – one trespasser, and an employee at a company in Canada)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SeaWorld argued that killer whale behavior is unpredictable and thus they could never have recognized the hazard of a sudden incident like this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Why is performance “waterwork” a problem, but not husbandry “waterwork”?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Judge found measures in place to limit mobility during husbandry</a:t>
            </a:r>
          </a:p>
        </p:txBody>
      </p:sp>
    </p:spTree>
    <p:extLst>
      <p:ext uri="{BB962C8B-B14F-4D97-AF65-F5344CB8AC3E}">
        <p14:creationId xmlns:p14="http://schemas.microsoft.com/office/powerpoint/2010/main" val="42163490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E728A-B5C1-1410-79A6-381E73CB9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Feasible means of abatement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4F9FF-A683-301C-4A99-67358A8E1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VOSH/OSHA just has to prove ONE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Economic and technological feasibility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Recent case says – burden is on OSHA to prove both in their prima facie case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OSHA must show the judge why doing the suggested method is feasible vs. you have to explain why it is infeasible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HUGE POINT: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Feasibility can be shown by employer implementing the action before the trial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Normally, subsequent remedial measures are inadmissible as evidence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BUT, exception exists for when the taker of the action suggests such an action is infeasible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Whales can perform same performance stunts without any human in the water</a:t>
            </a:r>
          </a:p>
        </p:txBody>
      </p:sp>
    </p:spTree>
    <p:extLst>
      <p:ext uri="{BB962C8B-B14F-4D97-AF65-F5344CB8AC3E}">
        <p14:creationId xmlns:p14="http://schemas.microsoft.com/office/powerpoint/2010/main" val="6813711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6EF42-7E4D-2768-7630-BBD0A0FEB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But… not a Willful violation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93858-5005-6315-AE57-1C77F2F08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Willful means a knowing violation of the law, or “plain indifference to employee safety”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Trial judge found it did not rise to this level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SeaWorld thought it was protecting employee safety</a:t>
            </a:r>
          </a:p>
        </p:txBody>
      </p:sp>
    </p:spTree>
    <p:extLst>
      <p:ext uri="{BB962C8B-B14F-4D97-AF65-F5344CB8AC3E}">
        <p14:creationId xmlns:p14="http://schemas.microsoft.com/office/powerpoint/2010/main" val="33825889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0B27C-CB0F-5A53-60E0-7DA19FD71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19CCC-3888-9FCC-25A9-D630898CB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SeaWorld lost at the trial court level (except the willful was cut to serious)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Appealed to the D.C. Circuit Court of Appeals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Lost on appeal 2-1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Dissent filed argued this starts a slippery slope related to performer safety in professional sports like NASCAR, MLB, NFL, etc.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Challenges the basic tenet underlying the OSH Act that employees cannot assume any risk of their work by choice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b="1" dirty="0"/>
              <a:t>To the extent the employer controls the risk, it must do so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Dissent written by then-judge Brett Kavanaugh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915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74139-D0CD-A17A-2708-5B4C94A56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ABA71-6AB4-B277-B5F2-B3F154C83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SeaWorld had to permanently change a major part of their identity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Built around the orca shows, the Shamu character, and interactions between humans and animals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No trainer/performer ever entered an orca habitat ever again after Dawn’s death (long before this came up in court)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Stock price plummeted (Blackfish documentary did not help)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Layoffs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As of February 2024, company name finally changed to “United Parks and Resorts”</a:t>
            </a:r>
          </a:p>
        </p:txBody>
      </p:sp>
    </p:spTree>
    <p:extLst>
      <p:ext uri="{BB962C8B-B14F-4D97-AF65-F5344CB8AC3E}">
        <p14:creationId xmlns:p14="http://schemas.microsoft.com/office/powerpoint/2010/main" val="16002686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B7595-2558-447B-833F-A8A9A7990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lessons from amusement parks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708ED-29CE-39A0-CA12-6279086E85C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Lock out tag out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Rides are just large industrial machines that people get strapped into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Many fatalities in industry from struck-</a:t>
            </a:r>
            <a:r>
              <a:rPr lang="en-US" dirty="0" err="1"/>
              <a:t>bys</a:t>
            </a:r>
            <a:r>
              <a:rPr lang="en-US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Best practices: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Establishing Ride Restricted Areas (fencing, elaborate locks, signage, training)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Establishing group lockout procedures (scissor clamps with individual locks for evacuations)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Or anyone who needs to enter the RRA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Engineering/PLCs – open gates = emergency stop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Restart procedures (audible warnings)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1026" name="Picture 2" descr="Do not enter sign | The danger sign outside of the Manta rol… | Flickr">
            <a:extLst>
              <a:ext uri="{FF2B5EF4-FFF2-40B4-BE49-F238E27FC236}">
                <a16:creationId xmlns:a16="http://schemas.microsoft.com/office/drawing/2014/main" id="{44F7A550-9128-F808-89B2-98FB6E40905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38" y="2006204"/>
            <a:ext cx="4937125" cy="370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5724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E165DE-34C0-117F-424C-5F1F1FC90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9320"/>
            <a:ext cx="10058400" cy="1450757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1EF40B-4B13-5CB9-817F-34C6E048B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7" y="2776537"/>
            <a:ext cx="11515725" cy="13049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73CD5C-7759-0E23-FC21-FF75313862B6}"/>
              </a:ext>
            </a:extLst>
          </p:cNvPr>
          <p:cNvSpPr txBox="1"/>
          <p:nvPr/>
        </p:nvSpPr>
        <p:spPr>
          <a:xfrm>
            <a:off x="2846895" y="4506925"/>
            <a:ext cx="7824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Cell: (757) 814-4762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D77668-80F8-7F25-4780-2EA3C6C945C7}"/>
              </a:ext>
            </a:extLst>
          </p:cNvPr>
          <p:cNvSpPr txBox="1"/>
          <p:nvPr/>
        </p:nvSpPr>
        <p:spPr>
          <a:xfrm>
            <a:off x="1234911" y="1668541"/>
            <a:ext cx="101338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4800" dirty="0"/>
              <a:t>Email:	awwest@davidkampfrank.com</a:t>
            </a:r>
          </a:p>
        </p:txBody>
      </p:sp>
    </p:spTree>
    <p:extLst>
      <p:ext uri="{BB962C8B-B14F-4D97-AF65-F5344CB8AC3E}">
        <p14:creationId xmlns:p14="http://schemas.microsoft.com/office/powerpoint/2010/main" val="3973273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431A4-F148-4DA1-E808-EAED64262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Lifecycle of an Inspection - fatality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D6ABF-107C-0B8C-BB25-98D803224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Day 182 – you actually receive the citation package by USPS certified mail OR commercial delivery service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Post “in conspicuous place and in unobstructed view at or near place of alleged violation” for </a:t>
            </a:r>
            <a:r>
              <a:rPr lang="en-US" u="sng" dirty="0"/>
              <a:t>three working days or until abated </a:t>
            </a:r>
            <a:r>
              <a:rPr lang="en-US" dirty="0"/>
              <a:t>    (16VAC25-60-40 &amp; 1903.16)</a:t>
            </a:r>
            <a:endParaRPr lang="en-US" u="sng" dirty="0"/>
          </a:p>
          <a:p>
            <a:pPr marL="201168" lvl="1" indent="0">
              <a:buNone/>
            </a:pPr>
            <a:endParaRPr lang="en-US" u="sng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u="sng" dirty="0"/>
              <a:t>Starts 15 working day deadline to give a written notice of contest!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u="sng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Day 185 – you request an informal conference with the Regional Director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Posting obligation for a page of the packet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Does not change the notice of contest deadline!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362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431A4-F148-4DA1-E808-EAED64262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Lifecycle of an Inspection - fatality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D6ABF-107C-0B8C-BB25-98D803224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Day 197 – Informal Conference AND NOC deadline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Not going to get this resolved so… you provide a WRITTEN notice of contest (NOC)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Days 198 – 500: Settlement limbo with region (~1 year after contest)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Days 500 – 927: Settlement limbo with headquarters (Program Directors and/or Legal)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Days 400 – 1,000: Civil Complaint is filed in a circuit court by the Commonwealth’s Attorney against your business*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*If you are a public employer (governmental) – you get an administrative hearing before an “agency subordinate”</a:t>
            </a:r>
          </a:p>
        </p:txBody>
      </p:sp>
    </p:spTree>
    <p:extLst>
      <p:ext uri="{BB962C8B-B14F-4D97-AF65-F5344CB8AC3E}">
        <p14:creationId xmlns:p14="http://schemas.microsoft.com/office/powerpoint/2010/main" val="3544621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176B4-C344-F3E9-D2C6-3C3457026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haul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3C4920D-3E4F-8740-BC67-CDF67E422E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059614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B47E717-6081-1A7B-3B1E-05AF17BC6FCC}"/>
              </a:ext>
            </a:extLst>
          </p:cNvPr>
          <p:cNvSpPr txBox="1"/>
          <p:nvPr/>
        </p:nvSpPr>
        <p:spPr>
          <a:xfrm>
            <a:off x="2450969" y="3672959"/>
            <a:ext cx="480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4B9055-4D32-2158-F754-192E5C682E76}"/>
              </a:ext>
            </a:extLst>
          </p:cNvPr>
          <p:cNvSpPr txBox="1"/>
          <p:nvPr/>
        </p:nvSpPr>
        <p:spPr>
          <a:xfrm>
            <a:off x="5363852" y="3672959"/>
            <a:ext cx="575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180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C8011D-1B78-7DBD-4655-DD10F01090A6}"/>
              </a:ext>
            </a:extLst>
          </p:cNvPr>
          <p:cNvSpPr txBox="1"/>
          <p:nvPr/>
        </p:nvSpPr>
        <p:spPr>
          <a:xfrm>
            <a:off x="8408709" y="3672959"/>
            <a:ext cx="575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900</a:t>
            </a:r>
          </a:p>
        </p:txBody>
      </p:sp>
    </p:spTree>
    <p:extLst>
      <p:ext uri="{BB962C8B-B14F-4D97-AF65-F5344CB8AC3E}">
        <p14:creationId xmlns:p14="http://schemas.microsoft.com/office/powerpoint/2010/main" val="3231937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BC2A6-C841-DBEC-9870-F87429CFE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Litigation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20D44-6DEC-9836-F6DA-8DD8CCB4E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DOLI attorney gets appointed by the court, at request of Commonwealth’s Attorney, Special Assistant Commonwealth’s Attorney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Complaint filed – </a:t>
            </a:r>
            <a:r>
              <a:rPr lang="en-US" u="sng" dirty="0"/>
              <a:t>Gary G. Pan, Commissioner v. [Your Business, Inc.]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Where? City/county circuit court where the violation occurred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When? No explicit statute of limitations, but case law suggests within 2 years of NOC. Cases have been won and lost between 12 and 36 months, however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When do employers win on this? When they have been prejudiced by the delay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Service of the Complaint and summons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Registered Agent with the SCC, or an officer/director of your corporation, or manager of an LLC</a:t>
            </a:r>
          </a:p>
        </p:txBody>
      </p:sp>
    </p:spTree>
    <p:extLst>
      <p:ext uri="{BB962C8B-B14F-4D97-AF65-F5344CB8AC3E}">
        <p14:creationId xmlns:p14="http://schemas.microsoft.com/office/powerpoint/2010/main" val="1570460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671C8-0B7E-36EA-8586-FFC5D3BFF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deadlines / traps!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90754-AAB6-ECC8-6666-8FE0BCE47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Service of the Complaint starts a </a:t>
            </a:r>
            <a:r>
              <a:rPr lang="en-US" sz="2400" b="1" dirty="0"/>
              <a:t>21 day</a:t>
            </a:r>
            <a:r>
              <a:rPr lang="en-US" sz="2400" dirty="0"/>
              <a:t> deadline to file a responsive pleading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/>
              <a:t>Who? </a:t>
            </a:r>
            <a:r>
              <a:rPr lang="en-US" sz="2400" dirty="0"/>
              <a:t>A licensed attorney </a:t>
            </a:r>
            <a:r>
              <a:rPr lang="en-US" sz="2400" b="1" u="sng" dirty="0"/>
              <a:t>must </a:t>
            </a:r>
            <a:r>
              <a:rPr lang="en-US" sz="2400" dirty="0"/>
              <a:t>file pleadings for a corporation or LLC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/>
              <a:t>What?</a:t>
            </a:r>
            <a:r>
              <a:rPr lang="en-US" sz="2400" dirty="0"/>
              <a:t> Answer or a motion to dismiss (“Demurrer” or a “Plea in Bar”)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/>
              <a:t>Consequences? </a:t>
            </a:r>
            <a:r>
              <a:rPr lang="en-US" sz="2400" dirty="0"/>
              <a:t>You’re in default, and you don’t get to have a trial or put on evidence… you lose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/>
              <a:t>Can you get an extension? </a:t>
            </a:r>
            <a:r>
              <a:rPr lang="en-US" sz="2400" dirty="0"/>
              <a:t>Usually but only by motion, which is a pleading --- and must be filed by an attorney</a:t>
            </a:r>
            <a:endParaRPr lang="en-US" sz="2400" b="1" dirty="0"/>
          </a:p>
        </p:txBody>
      </p:sp>
      <p:pic>
        <p:nvPicPr>
          <p:cNvPr id="5" name="Picture 4" descr="Close up of glass chess pieces">
            <a:extLst>
              <a:ext uri="{FF2B5EF4-FFF2-40B4-BE49-F238E27FC236}">
                <a16:creationId xmlns:a16="http://schemas.microsoft.com/office/drawing/2014/main" id="{5A919649-D5EC-FA95-EB2A-760E4FEC5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098" y="30637"/>
            <a:ext cx="2275631" cy="170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44578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</TotalTime>
  <Words>3634</Words>
  <Application>Microsoft Office PowerPoint</Application>
  <PresentationFormat>Widescreen</PresentationFormat>
  <Paragraphs>380</Paragraphs>
  <Slides>48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Calibri</vt:lpstr>
      <vt:lpstr>Calibri Light</vt:lpstr>
      <vt:lpstr>Wingdings</vt:lpstr>
      <vt:lpstr>Retrospect</vt:lpstr>
      <vt:lpstr>What to Expect when You’re Inspected</vt:lpstr>
      <vt:lpstr>Who am I?</vt:lpstr>
      <vt:lpstr>Lifecycle of an Inspection - fatality</vt:lpstr>
      <vt:lpstr>Lifecycle of an Inspection - fatality</vt:lpstr>
      <vt:lpstr>Lifecycle of an Inspection - fatality</vt:lpstr>
      <vt:lpstr>Lifecycle of an Inspection - fatality</vt:lpstr>
      <vt:lpstr>Long haul</vt:lpstr>
      <vt:lpstr>Litigation Process</vt:lpstr>
      <vt:lpstr>More deadlines / traps!</vt:lpstr>
      <vt:lpstr>Discovery</vt:lpstr>
      <vt:lpstr>Trial</vt:lpstr>
      <vt:lpstr>Actual timeline – Inspection # 1235116</vt:lpstr>
      <vt:lpstr>Typical?</vt:lpstr>
      <vt:lpstr>What do you do with all of that?</vt:lpstr>
      <vt:lpstr>Lawyer on Day 1</vt:lpstr>
      <vt:lpstr>Scope of the Inspection</vt:lpstr>
      <vt:lpstr>Will VOSH wait? </vt:lpstr>
      <vt:lpstr>Opening Conference</vt:lpstr>
      <vt:lpstr>You’re only as good as your worst supervisor</vt:lpstr>
      <vt:lpstr>Opening Conference -&gt; Walkthrough</vt:lpstr>
      <vt:lpstr>Walkthrough</vt:lpstr>
      <vt:lpstr>What if it goes sideways with the CSHO?</vt:lpstr>
      <vt:lpstr>Days 2 - 179</vt:lpstr>
      <vt:lpstr>Days 2 - 179</vt:lpstr>
      <vt:lpstr>VOSH’s right to interview in private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15 Working Days to Contest</vt:lpstr>
      <vt:lpstr>Informal Conference</vt:lpstr>
      <vt:lpstr>Willfuls, Repeats, and Fatalities</vt:lpstr>
      <vt:lpstr>Case Study – SeaWorld of Florida v. Perez</vt:lpstr>
      <vt:lpstr>Facts</vt:lpstr>
      <vt:lpstr>Cited: Willful General Duty Clause</vt:lpstr>
      <vt:lpstr>What is the General Duty Clause?</vt:lpstr>
      <vt:lpstr>What is the General Duty Clause?</vt:lpstr>
      <vt:lpstr>What is the General Duty Clause?</vt:lpstr>
      <vt:lpstr>Four Elements of a General Duty Violation</vt:lpstr>
      <vt:lpstr>Recognized hazard</vt:lpstr>
      <vt:lpstr>Feasible means of abatement</vt:lpstr>
      <vt:lpstr>But… not a Willful violation</vt:lpstr>
      <vt:lpstr>Appeals</vt:lpstr>
      <vt:lpstr>Result?</vt:lpstr>
      <vt:lpstr>Other lessons from amusement parks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Canon Virginia, Inc. VOSH Insp. # 1692250</dc:title>
  <dc:creator>Alex W. West</dc:creator>
  <cp:lastModifiedBy>Alex W. West</cp:lastModifiedBy>
  <cp:revision>20</cp:revision>
  <dcterms:created xsi:type="dcterms:W3CDTF">2024-01-09T15:47:35Z</dcterms:created>
  <dcterms:modified xsi:type="dcterms:W3CDTF">2024-03-19T20:10:21Z</dcterms:modified>
</cp:coreProperties>
</file>