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298" r:id="rId2"/>
    <p:sldId id="280" r:id="rId3"/>
    <p:sldId id="284" r:id="rId4"/>
    <p:sldId id="316" r:id="rId5"/>
    <p:sldId id="286" r:id="rId6"/>
    <p:sldId id="287" r:id="rId7"/>
    <p:sldId id="291" r:id="rId8"/>
    <p:sldId id="289" r:id="rId9"/>
    <p:sldId id="305" r:id="rId10"/>
    <p:sldId id="306" r:id="rId11"/>
    <p:sldId id="307" r:id="rId12"/>
    <p:sldId id="317" r:id="rId13"/>
    <p:sldId id="308" r:id="rId14"/>
    <p:sldId id="311" r:id="rId15"/>
    <p:sldId id="309" r:id="rId16"/>
    <p:sldId id="310" r:id="rId17"/>
    <p:sldId id="312" r:id="rId18"/>
    <p:sldId id="315" r:id="rId19"/>
    <p:sldId id="314" r:id="rId20"/>
    <p:sldId id="299" r:id="rId21"/>
    <p:sldId id="288" r:id="rId22"/>
    <p:sldId id="303" r:id="rId23"/>
    <p:sldId id="292" r:id="rId24"/>
    <p:sldId id="304" r:id="rId25"/>
    <p:sldId id="281" r:id="rId26"/>
    <p:sldId id="318" r:id="rId27"/>
    <p:sldId id="297" r:id="rId28"/>
  </p:sldIdLst>
  <p:sldSz cx="12192000" cy="6858000"/>
  <p:notesSz cx="9296400" cy="147828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0" autoAdjust="0"/>
    <p:restoredTop sz="70134" autoAdjust="0"/>
  </p:normalViewPr>
  <p:slideViewPr>
    <p:cSldViewPr snapToGrid="0">
      <p:cViewPr varScale="1">
        <p:scale>
          <a:sx n="87" d="100"/>
          <a:sy n="87" d="100"/>
        </p:scale>
        <p:origin x="1374" y="96"/>
      </p:cViewPr>
      <p:guideLst/>
    </p:cSldViewPr>
  </p:slideViewPr>
  <p:notesTextViewPr>
    <p:cViewPr>
      <p:scale>
        <a:sx n="3" d="2"/>
        <a:sy n="3" d="2"/>
      </p:scale>
      <p:origin x="0" y="0"/>
    </p:cViewPr>
  </p:notesTextViewPr>
  <p:notesViewPr>
    <p:cSldViewPr snapToGrid="0">
      <p:cViewPr varScale="1">
        <p:scale>
          <a:sx n="44" d="100"/>
          <a:sy n="44" d="100"/>
        </p:scale>
        <p:origin x="2292" y="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741707"/>
          </a:xfrm>
          <a:prstGeom prst="rect">
            <a:avLst/>
          </a:prstGeom>
        </p:spPr>
        <p:txBody>
          <a:bodyPr vert="horz" lIns="137579" tIns="68790" rIns="137579" bIns="68790" rtlCol="0"/>
          <a:lstStyle>
            <a:lvl1pPr algn="l">
              <a:defRPr sz="1800"/>
            </a:lvl1pPr>
          </a:lstStyle>
          <a:p>
            <a:endParaRPr lang="en-US" dirty="0"/>
          </a:p>
        </p:txBody>
      </p:sp>
      <p:sp>
        <p:nvSpPr>
          <p:cNvPr id="3" name="Date Placeholder 2"/>
          <p:cNvSpPr>
            <a:spLocks noGrp="1"/>
          </p:cNvSpPr>
          <p:nvPr>
            <p:ph type="dt" idx="1"/>
          </p:nvPr>
        </p:nvSpPr>
        <p:spPr>
          <a:xfrm>
            <a:off x="5265809" y="1"/>
            <a:ext cx="4028440" cy="741707"/>
          </a:xfrm>
          <a:prstGeom prst="rect">
            <a:avLst/>
          </a:prstGeom>
        </p:spPr>
        <p:txBody>
          <a:bodyPr vert="horz" lIns="137579" tIns="68790" rIns="137579" bIns="68790" rtlCol="0"/>
          <a:lstStyle>
            <a:lvl1pPr algn="r">
              <a:defRPr sz="1800"/>
            </a:lvl1pPr>
          </a:lstStyle>
          <a:p>
            <a:fld id="{24078ECA-DD30-4889-9A92-738574A46E94}" type="datetimeFigureOut">
              <a:rPr lang="en-US" smtClean="0"/>
              <a:t>10/6/2021</a:t>
            </a:fld>
            <a:endParaRPr lang="en-US" dirty="0"/>
          </a:p>
        </p:txBody>
      </p:sp>
      <p:sp>
        <p:nvSpPr>
          <p:cNvPr id="4" name="Slide Image Placeholder 3"/>
          <p:cNvSpPr>
            <a:spLocks noGrp="1" noRot="1" noChangeAspect="1"/>
          </p:cNvSpPr>
          <p:nvPr>
            <p:ph type="sldImg" idx="2"/>
          </p:nvPr>
        </p:nvSpPr>
        <p:spPr>
          <a:xfrm>
            <a:off x="215900" y="1847850"/>
            <a:ext cx="8864600" cy="4987925"/>
          </a:xfrm>
          <a:prstGeom prst="rect">
            <a:avLst/>
          </a:prstGeom>
          <a:noFill/>
          <a:ln w="12700">
            <a:solidFill>
              <a:prstClr val="black"/>
            </a:solidFill>
          </a:ln>
        </p:spPr>
        <p:txBody>
          <a:bodyPr vert="horz" lIns="137579" tIns="68790" rIns="137579" bIns="68790" rtlCol="0" anchor="ctr"/>
          <a:lstStyle/>
          <a:p>
            <a:endParaRPr lang="en-US" dirty="0"/>
          </a:p>
        </p:txBody>
      </p:sp>
      <p:sp>
        <p:nvSpPr>
          <p:cNvPr id="5" name="Notes Placeholder 4"/>
          <p:cNvSpPr>
            <a:spLocks noGrp="1"/>
          </p:cNvSpPr>
          <p:nvPr>
            <p:ph type="body" sz="quarter" idx="3"/>
          </p:nvPr>
        </p:nvSpPr>
        <p:spPr>
          <a:xfrm>
            <a:off x="929640" y="7114223"/>
            <a:ext cx="7437120" cy="5820728"/>
          </a:xfrm>
          <a:prstGeom prst="rect">
            <a:avLst/>
          </a:prstGeom>
        </p:spPr>
        <p:txBody>
          <a:bodyPr vert="horz" lIns="137579" tIns="68790" rIns="137579" bIns="6879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4041101"/>
            <a:ext cx="4028440" cy="741705"/>
          </a:xfrm>
          <a:prstGeom prst="rect">
            <a:avLst/>
          </a:prstGeom>
        </p:spPr>
        <p:txBody>
          <a:bodyPr vert="horz" lIns="137579" tIns="68790" rIns="137579" bIns="68790" rtlCol="0" anchor="b"/>
          <a:lstStyle>
            <a:lvl1pPr algn="l">
              <a:defRPr sz="1800"/>
            </a:lvl1pPr>
          </a:lstStyle>
          <a:p>
            <a:endParaRPr lang="en-US" dirty="0"/>
          </a:p>
        </p:txBody>
      </p:sp>
      <p:sp>
        <p:nvSpPr>
          <p:cNvPr id="7" name="Slide Number Placeholder 6"/>
          <p:cNvSpPr>
            <a:spLocks noGrp="1"/>
          </p:cNvSpPr>
          <p:nvPr>
            <p:ph type="sldNum" sz="quarter" idx="5"/>
          </p:nvPr>
        </p:nvSpPr>
        <p:spPr>
          <a:xfrm>
            <a:off x="5265809" y="14041101"/>
            <a:ext cx="4028440" cy="741705"/>
          </a:xfrm>
          <a:prstGeom prst="rect">
            <a:avLst/>
          </a:prstGeom>
        </p:spPr>
        <p:txBody>
          <a:bodyPr vert="horz" lIns="137579" tIns="68790" rIns="137579" bIns="68790" rtlCol="0" anchor="b"/>
          <a:lstStyle>
            <a:lvl1pPr algn="r">
              <a:defRPr sz="1800"/>
            </a:lvl1pPr>
          </a:lstStyle>
          <a:p>
            <a:fld id="{C4BD999D-C406-45C0-B032-F0291B77F6D1}" type="slidenum">
              <a:rPr lang="en-US" smtClean="0"/>
              <a:t>‹#›</a:t>
            </a:fld>
            <a:endParaRPr lang="en-US" dirty="0"/>
          </a:p>
        </p:txBody>
      </p:sp>
    </p:spTree>
    <p:extLst>
      <p:ext uri="{BB962C8B-B14F-4D97-AF65-F5344CB8AC3E}">
        <p14:creationId xmlns:p14="http://schemas.microsoft.com/office/powerpoint/2010/main" val="1576717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nij.ojp.gov/topics/articles/value-threat-assessment-teams"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s://www.dcjs.virginia.gov/content/what-are-threat-assessment-teams"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BD999D-C406-45C0-B032-F0291B77F6D1}" type="slidenum">
              <a:rPr lang="en-US" smtClean="0"/>
              <a:t>1</a:t>
            </a:fld>
            <a:endParaRPr lang="en-US" dirty="0"/>
          </a:p>
        </p:txBody>
      </p:sp>
    </p:spTree>
    <p:extLst>
      <p:ext uri="{BB962C8B-B14F-4D97-AF65-F5344CB8AC3E}">
        <p14:creationId xmlns:p14="http://schemas.microsoft.com/office/powerpoint/2010/main" val="36017918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Start small and do a lunch discussion, then a two-hour facilitated walk-through, then a half day exercise with others, and maybe a full-day off site or in your EOC with professional facilitators and evaluators.</a:t>
            </a:r>
          </a:p>
          <a:p>
            <a:endParaRPr lang="en-US" sz="1400" dirty="0"/>
          </a:p>
          <a:p>
            <a:r>
              <a:rPr lang="en-US" sz="1400" dirty="0"/>
              <a:t>This is the crawl, walk, run process.</a:t>
            </a:r>
          </a:p>
          <a:p>
            <a:endParaRPr lang="en-US" dirty="0"/>
          </a:p>
          <a:p>
            <a:endParaRPr lang="en-US" dirty="0"/>
          </a:p>
        </p:txBody>
      </p:sp>
      <p:sp>
        <p:nvSpPr>
          <p:cNvPr id="4" name="Slide Number Placeholder 3"/>
          <p:cNvSpPr>
            <a:spLocks noGrp="1"/>
          </p:cNvSpPr>
          <p:nvPr>
            <p:ph type="sldNum" sz="quarter" idx="5"/>
          </p:nvPr>
        </p:nvSpPr>
        <p:spPr/>
        <p:txBody>
          <a:bodyPr/>
          <a:lstStyle/>
          <a:p>
            <a:fld id="{C4BD999D-C406-45C0-B032-F0291B77F6D1}" type="slidenum">
              <a:rPr lang="en-US" smtClean="0"/>
              <a:t>10</a:t>
            </a:fld>
            <a:endParaRPr lang="en-US" dirty="0"/>
          </a:p>
        </p:txBody>
      </p:sp>
    </p:spTree>
    <p:extLst>
      <p:ext uri="{BB962C8B-B14F-4D97-AF65-F5344CB8AC3E}">
        <p14:creationId xmlns:p14="http://schemas.microsoft.com/office/powerpoint/2010/main" val="37898743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Don’t do this alone, or in a silo.   </a:t>
            </a:r>
          </a:p>
          <a:p>
            <a:endParaRPr lang="en-US" sz="1400" dirty="0"/>
          </a:p>
          <a:p>
            <a:r>
              <a:rPr lang="en-US" sz="1400" dirty="0"/>
              <a:t>TTX = tabletop exercise.  </a:t>
            </a:r>
          </a:p>
          <a:p>
            <a:r>
              <a:rPr lang="en-US" sz="1400" dirty="0"/>
              <a:t>FTX = field training exercise</a:t>
            </a:r>
          </a:p>
          <a:p>
            <a:endParaRPr lang="en-US" sz="1400" dirty="0"/>
          </a:p>
          <a:p>
            <a:r>
              <a:rPr lang="en-US" sz="1400" dirty="0"/>
              <a:t>Engage Emergency Management and Public Safety; Don’t duplicate efforts, and partner where practical.</a:t>
            </a:r>
          </a:p>
          <a:p>
            <a:endParaRPr lang="en-US" sz="1400" dirty="0"/>
          </a:p>
          <a:p>
            <a:r>
              <a:rPr lang="en-US" sz="1400" dirty="0"/>
              <a:t>Our workplace </a:t>
            </a:r>
            <a:r>
              <a:rPr lang="en-US" sz="1400" u="sng" dirty="0"/>
              <a:t>assessment</a:t>
            </a:r>
            <a:r>
              <a:rPr lang="en-US" sz="1400" dirty="0"/>
              <a:t> Team(s) consist of H&amp;S, OEM, Police, Fire, and Facilities/Building Management.  Each brings SME knowledge and their own “eyes” to what we look at.</a:t>
            </a:r>
          </a:p>
          <a:p>
            <a:r>
              <a:rPr lang="en-US" sz="1400" dirty="0"/>
              <a:t>  (This is not a Threat Assessment Team)</a:t>
            </a:r>
          </a:p>
        </p:txBody>
      </p:sp>
      <p:sp>
        <p:nvSpPr>
          <p:cNvPr id="4" name="Slide Number Placeholder 3"/>
          <p:cNvSpPr>
            <a:spLocks noGrp="1"/>
          </p:cNvSpPr>
          <p:nvPr>
            <p:ph type="sldNum" sz="quarter" idx="5"/>
          </p:nvPr>
        </p:nvSpPr>
        <p:spPr/>
        <p:txBody>
          <a:bodyPr/>
          <a:lstStyle/>
          <a:p>
            <a:fld id="{C4BD999D-C406-45C0-B032-F0291B77F6D1}" type="slidenum">
              <a:rPr lang="en-US" smtClean="0"/>
              <a:t>11</a:t>
            </a:fld>
            <a:endParaRPr lang="en-US" dirty="0"/>
          </a:p>
        </p:txBody>
      </p:sp>
    </p:spTree>
    <p:extLst>
      <p:ext uri="{BB962C8B-B14F-4D97-AF65-F5344CB8AC3E}">
        <p14:creationId xmlns:p14="http://schemas.microsoft.com/office/powerpoint/2010/main" val="22089165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179" lvl="1"/>
            <a:r>
              <a:rPr lang="en-US" sz="1400" dirty="0"/>
              <a:t>These are not for academic institutions only.   Every type of organization could benefit from creating such a team.</a:t>
            </a:r>
          </a:p>
          <a:p>
            <a:pPr marL="457179" lvl="1"/>
            <a:endParaRPr lang="en-US" sz="1400" dirty="0"/>
          </a:p>
          <a:p>
            <a:pPr marL="457179" lvl="1"/>
            <a:r>
              <a:rPr lang="en-US" sz="1400" dirty="0"/>
              <a:t>References:</a:t>
            </a:r>
            <a:endParaRPr lang="en-US" sz="1400" dirty="0">
              <a:hlinkClick r:id="rId3">
                <a:extLst>
                  <a:ext uri="{A12FA001-AC4F-418D-AE19-62706E023703}">
                    <ahyp:hlinkClr xmlns:ahyp="http://schemas.microsoft.com/office/drawing/2018/hyperlinkcolor" val="tx"/>
                  </a:ext>
                </a:extLst>
              </a:hlinkClick>
            </a:endParaRPr>
          </a:p>
          <a:p>
            <a:pPr marL="457179" lvl="1"/>
            <a:r>
              <a:rPr lang="en-US" sz="1400" i="1" dirty="0">
                <a:solidFill>
                  <a:srgbClr val="0563C1"/>
                </a:solidFill>
                <a:hlinkClick r:id="rId3">
                  <a:extLst>
                    <a:ext uri="{A12FA001-AC4F-418D-AE19-62706E023703}">
                      <ahyp:hlinkClr xmlns:ahyp="http://schemas.microsoft.com/office/drawing/2018/hyperlinkcolor" val="tx"/>
                    </a:ext>
                  </a:extLst>
                </a:hlinkClick>
              </a:rPr>
              <a:t>https://nij.ojp.gov/topics/articles/value-threat-assessment-teams</a:t>
            </a:r>
            <a:endParaRPr lang="en-US" sz="1400" i="1" dirty="0"/>
          </a:p>
          <a:p>
            <a:pPr marL="457179" lvl="1"/>
            <a:r>
              <a:rPr lang="en-US" sz="1400" i="1" dirty="0">
                <a:hlinkClick r:id="rId4"/>
              </a:rPr>
              <a:t>https://www.dcjs.virginia.gov/content/what-are-threat-assessment-teams</a:t>
            </a:r>
            <a:endParaRPr lang="en-US" sz="1400" i="1" dirty="0"/>
          </a:p>
          <a:p>
            <a:endParaRPr lang="en-US" dirty="0"/>
          </a:p>
        </p:txBody>
      </p:sp>
      <p:sp>
        <p:nvSpPr>
          <p:cNvPr id="4" name="Slide Number Placeholder 3"/>
          <p:cNvSpPr>
            <a:spLocks noGrp="1"/>
          </p:cNvSpPr>
          <p:nvPr>
            <p:ph type="sldNum" sz="quarter" idx="5"/>
          </p:nvPr>
        </p:nvSpPr>
        <p:spPr/>
        <p:txBody>
          <a:bodyPr/>
          <a:lstStyle/>
          <a:p>
            <a:fld id="{C4BD999D-C406-45C0-B032-F0291B77F6D1}" type="slidenum">
              <a:rPr lang="en-US" smtClean="0"/>
              <a:t>12</a:t>
            </a:fld>
            <a:endParaRPr lang="en-US" dirty="0"/>
          </a:p>
        </p:txBody>
      </p:sp>
    </p:spTree>
    <p:extLst>
      <p:ext uri="{BB962C8B-B14F-4D97-AF65-F5344CB8AC3E}">
        <p14:creationId xmlns:p14="http://schemas.microsoft.com/office/powerpoint/2010/main" val="11606321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If you are not familiar with the NIMS, ICS program within FEMA and used by all government entities, you should get busy taking the online courses and become knowledgeable in the role of the Safety Officer (SOFR) in incidents such as these, and other types where you may be called in to work with the command staff.</a:t>
            </a:r>
          </a:p>
        </p:txBody>
      </p:sp>
      <p:sp>
        <p:nvSpPr>
          <p:cNvPr id="4" name="Slide Number Placeholder 3"/>
          <p:cNvSpPr>
            <a:spLocks noGrp="1"/>
          </p:cNvSpPr>
          <p:nvPr>
            <p:ph type="sldNum" sz="quarter" idx="5"/>
          </p:nvPr>
        </p:nvSpPr>
        <p:spPr/>
        <p:txBody>
          <a:bodyPr/>
          <a:lstStyle/>
          <a:p>
            <a:fld id="{C4BD999D-C406-45C0-B032-F0291B77F6D1}" type="slidenum">
              <a:rPr lang="en-US" smtClean="0"/>
              <a:t>13</a:t>
            </a:fld>
            <a:endParaRPr lang="en-US" dirty="0"/>
          </a:p>
        </p:txBody>
      </p:sp>
    </p:spTree>
    <p:extLst>
      <p:ext uri="{BB962C8B-B14F-4D97-AF65-F5344CB8AC3E}">
        <p14:creationId xmlns:p14="http://schemas.microsoft.com/office/powerpoint/2010/main" val="33459901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DO NOT be shy.   This is when H&amp;S professionals should be engaged as partners.   Don’t be over-zealous or inset yourself where inappropriate, but know the role of the SOFR and when you should be involved with planning, operations and leadership decisions. </a:t>
            </a:r>
          </a:p>
        </p:txBody>
      </p:sp>
      <p:sp>
        <p:nvSpPr>
          <p:cNvPr id="4" name="Slide Number Placeholder 3"/>
          <p:cNvSpPr>
            <a:spLocks noGrp="1"/>
          </p:cNvSpPr>
          <p:nvPr>
            <p:ph type="sldNum" sz="quarter" idx="5"/>
          </p:nvPr>
        </p:nvSpPr>
        <p:spPr/>
        <p:txBody>
          <a:bodyPr/>
          <a:lstStyle/>
          <a:p>
            <a:fld id="{C4BD999D-C406-45C0-B032-F0291B77F6D1}" type="slidenum">
              <a:rPr lang="en-US" smtClean="0"/>
              <a:t>14</a:t>
            </a:fld>
            <a:endParaRPr lang="en-US" dirty="0"/>
          </a:p>
        </p:txBody>
      </p:sp>
    </p:spTree>
    <p:extLst>
      <p:ext uri="{BB962C8B-B14F-4D97-AF65-F5344CB8AC3E}">
        <p14:creationId xmlns:p14="http://schemas.microsoft.com/office/powerpoint/2010/main" val="27196835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This is self-explanatory.  Do what we do, assess for risks, and bring them up appropriately.  </a:t>
            </a:r>
          </a:p>
        </p:txBody>
      </p:sp>
      <p:sp>
        <p:nvSpPr>
          <p:cNvPr id="4" name="Slide Number Placeholder 3"/>
          <p:cNvSpPr>
            <a:spLocks noGrp="1"/>
          </p:cNvSpPr>
          <p:nvPr>
            <p:ph type="sldNum" sz="quarter" idx="5"/>
          </p:nvPr>
        </p:nvSpPr>
        <p:spPr/>
        <p:txBody>
          <a:bodyPr/>
          <a:lstStyle/>
          <a:p>
            <a:fld id="{C4BD999D-C406-45C0-B032-F0291B77F6D1}" type="slidenum">
              <a:rPr lang="en-US" smtClean="0"/>
              <a:t>15</a:t>
            </a:fld>
            <a:endParaRPr lang="en-US" dirty="0"/>
          </a:p>
        </p:txBody>
      </p:sp>
    </p:spTree>
    <p:extLst>
      <p:ext uri="{BB962C8B-B14F-4D97-AF65-F5344CB8AC3E}">
        <p14:creationId xmlns:p14="http://schemas.microsoft.com/office/powerpoint/2010/main" val="21776264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This may not be your role, and you may not even be on this type of a team, but know that in many instances, small works, small is agile, and small can get things done without a lot of red-tape and over management. </a:t>
            </a:r>
          </a:p>
          <a:p>
            <a:endParaRPr lang="en-US" sz="1400" dirty="0"/>
          </a:p>
          <a:p>
            <a:r>
              <a:rPr lang="en-US" sz="1400" dirty="0"/>
              <a:t>Just be sure the team works hand in glove with one another and has leadership support.   And always, always, always have snacks and coffee nearby!</a:t>
            </a:r>
          </a:p>
        </p:txBody>
      </p:sp>
      <p:sp>
        <p:nvSpPr>
          <p:cNvPr id="4" name="Slide Number Placeholder 3"/>
          <p:cNvSpPr>
            <a:spLocks noGrp="1"/>
          </p:cNvSpPr>
          <p:nvPr>
            <p:ph type="sldNum" sz="quarter" idx="5"/>
          </p:nvPr>
        </p:nvSpPr>
        <p:spPr/>
        <p:txBody>
          <a:bodyPr/>
          <a:lstStyle/>
          <a:p>
            <a:fld id="{C4BD999D-C406-45C0-B032-F0291B77F6D1}" type="slidenum">
              <a:rPr lang="en-US" smtClean="0"/>
              <a:t>16</a:t>
            </a:fld>
            <a:endParaRPr lang="en-US" dirty="0"/>
          </a:p>
        </p:txBody>
      </p:sp>
    </p:spTree>
    <p:extLst>
      <p:ext uri="{BB962C8B-B14F-4D97-AF65-F5344CB8AC3E}">
        <p14:creationId xmlns:p14="http://schemas.microsoft.com/office/powerpoint/2010/main" val="32699316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This is something that we discovered from talking with other communities who suffered very similar acts of violence in schools, community centers or private businesses.  This is not over quickly and will become a job in-itself to be managed alongside your (former) normal workload.</a:t>
            </a:r>
          </a:p>
          <a:p>
            <a:r>
              <a:rPr lang="en-US" sz="1400" dirty="0"/>
              <a:t>Things of less importance will simply become suspended for a while and priorities will need to be evaluated.</a:t>
            </a:r>
          </a:p>
          <a:p>
            <a:endParaRPr lang="en-US" sz="1400" dirty="0"/>
          </a:p>
          <a:p>
            <a:r>
              <a:rPr lang="en-US" sz="1400" dirty="0"/>
              <a:t>When working with forensics and crime scene technicians, they often remove the “whole” not just the “hole”.  Be prepared to quickly assist/assess if there is a risk to personnel from toxic materials or something not obvious to them. (liquids in pipes, electrical, gasses, etc)</a:t>
            </a:r>
          </a:p>
          <a:p>
            <a:pPr marL="253163" indent="-253163">
              <a:buFont typeface="Arial" panose="020B0604020202020204" pitchFamily="34" charset="0"/>
              <a:buChar char="•"/>
            </a:pPr>
            <a:r>
              <a:rPr lang="en-US" sz="1400" dirty="0"/>
              <a:t>They remove large sections, not small pieces.</a:t>
            </a:r>
          </a:p>
          <a:p>
            <a:pPr marL="253163" indent="-253163">
              <a:buFont typeface="Arial" panose="020B0604020202020204" pitchFamily="34" charset="0"/>
              <a:buChar char="•"/>
            </a:pPr>
            <a:r>
              <a:rPr lang="en-US" sz="1400" dirty="0"/>
              <a:t>If in doubt, it may be removed.</a:t>
            </a:r>
          </a:p>
        </p:txBody>
      </p:sp>
      <p:sp>
        <p:nvSpPr>
          <p:cNvPr id="4" name="Slide Number Placeholder 3"/>
          <p:cNvSpPr>
            <a:spLocks noGrp="1"/>
          </p:cNvSpPr>
          <p:nvPr>
            <p:ph type="sldNum" sz="quarter" idx="5"/>
          </p:nvPr>
        </p:nvSpPr>
        <p:spPr/>
        <p:txBody>
          <a:bodyPr/>
          <a:lstStyle/>
          <a:p>
            <a:fld id="{C4BD999D-C406-45C0-B032-F0291B77F6D1}" type="slidenum">
              <a:rPr lang="en-US" smtClean="0"/>
              <a:t>17</a:t>
            </a:fld>
            <a:endParaRPr lang="en-US" dirty="0"/>
          </a:p>
        </p:txBody>
      </p:sp>
    </p:spTree>
    <p:extLst>
      <p:ext uri="{BB962C8B-B14F-4D97-AF65-F5344CB8AC3E}">
        <p14:creationId xmlns:p14="http://schemas.microsoft.com/office/powerpoint/2010/main" val="1595167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Always be suspicious and know your worksites’ history and potential exposure risks.  Lead paints? Asbestos, other toxins or risks?</a:t>
            </a:r>
          </a:p>
        </p:txBody>
      </p:sp>
      <p:sp>
        <p:nvSpPr>
          <p:cNvPr id="4" name="Slide Number Placeholder 3"/>
          <p:cNvSpPr>
            <a:spLocks noGrp="1"/>
          </p:cNvSpPr>
          <p:nvPr>
            <p:ph type="sldNum" sz="quarter" idx="5"/>
          </p:nvPr>
        </p:nvSpPr>
        <p:spPr/>
        <p:txBody>
          <a:bodyPr/>
          <a:lstStyle/>
          <a:p>
            <a:fld id="{C4BD999D-C406-45C0-B032-F0291B77F6D1}" type="slidenum">
              <a:rPr lang="en-US" smtClean="0"/>
              <a:t>18</a:t>
            </a:fld>
            <a:endParaRPr lang="en-US" dirty="0"/>
          </a:p>
        </p:txBody>
      </p:sp>
    </p:spTree>
    <p:extLst>
      <p:ext uri="{BB962C8B-B14F-4D97-AF65-F5344CB8AC3E}">
        <p14:creationId xmlns:p14="http://schemas.microsoft.com/office/powerpoint/2010/main" val="36690058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There is incredible value to AARs and HotWash captures of information (soon after, and some programmed period down range as well).</a:t>
            </a:r>
          </a:p>
          <a:p>
            <a:endParaRPr lang="en-US" dirty="0"/>
          </a:p>
        </p:txBody>
      </p:sp>
      <p:sp>
        <p:nvSpPr>
          <p:cNvPr id="4" name="Slide Number Placeholder 3"/>
          <p:cNvSpPr>
            <a:spLocks noGrp="1"/>
          </p:cNvSpPr>
          <p:nvPr>
            <p:ph type="sldNum" sz="quarter" idx="5"/>
          </p:nvPr>
        </p:nvSpPr>
        <p:spPr/>
        <p:txBody>
          <a:bodyPr/>
          <a:lstStyle/>
          <a:p>
            <a:fld id="{C4BD999D-C406-45C0-B032-F0291B77F6D1}" type="slidenum">
              <a:rPr lang="en-US" smtClean="0"/>
              <a:t>19</a:t>
            </a:fld>
            <a:endParaRPr lang="en-US" dirty="0"/>
          </a:p>
        </p:txBody>
      </p:sp>
    </p:spTree>
    <p:extLst>
      <p:ext uri="{BB962C8B-B14F-4D97-AF65-F5344CB8AC3E}">
        <p14:creationId xmlns:p14="http://schemas.microsoft.com/office/powerpoint/2010/main" val="2043362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BD999D-C406-45C0-B032-F0291B77F6D1}" type="slidenum">
              <a:rPr lang="en-US" smtClean="0"/>
              <a:t>2</a:t>
            </a:fld>
            <a:endParaRPr lang="en-US" dirty="0"/>
          </a:p>
        </p:txBody>
      </p:sp>
    </p:spTree>
    <p:extLst>
      <p:ext uri="{BB962C8B-B14F-4D97-AF65-F5344CB8AC3E}">
        <p14:creationId xmlns:p14="http://schemas.microsoft.com/office/powerpoint/2010/main" val="41719972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Respect boundaries or lanes of work, but also be engaged and drive what you need to be sure that nothing is left to chance.  </a:t>
            </a:r>
          </a:p>
          <a:p>
            <a:r>
              <a:rPr lang="en-US" sz="1400" dirty="0"/>
              <a:t>Don’t assume someone else is going to do something.  They may think the same thing and Important things may get missed. </a:t>
            </a:r>
          </a:p>
        </p:txBody>
      </p:sp>
      <p:sp>
        <p:nvSpPr>
          <p:cNvPr id="4" name="Slide Number Placeholder 3"/>
          <p:cNvSpPr>
            <a:spLocks noGrp="1"/>
          </p:cNvSpPr>
          <p:nvPr>
            <p:ph type="sldNum" sz="quarter" idx="5"/>
          </p:nvPr>
        </p:nvSpPr>
        <p:spPr/>
        <p:txBody>
          <a:bodyPr/>
          <a:lstStyle/>
          <a:p>
            <a:fld id="{C4BD999D-C406-45C0-B032-F0291B77F6D1}" type="slidenum">
              <a:rPr lang="en-US" smtClean="0"/>
              <a:t>20</a:t>
            </a:fld>
            <a:endParaRPr lang="en-US" dirty="0"/>
          </a:p>
        </p:txBody>
      </p:sp>
    </p:spTree>
    <p:extLst>
      <p:ext uri="{BB962C8B-B14F-4D97-AF65-F5344CB8AC3E}">
        <p14:creationId xmlns:p14="http://schemas.microsoft.com/office/powerpoint/2010/main" val="36792587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This is a common theme we discovered after the fact from contacting other communities where similar acts of violence had occurred.  </a:t>
            </a:r>
          </a:p>
          <a:p>
            <a:r>
              <a:rPr lang="en-US" sz="1400" dirty="0"/>
              <a:t>Compassion fatigue is real and it happens slowly, and often with those charged with providing support services to the affected parties.</a:t>
            </a:r>
          </a:p>
        </p:txBody>
      </p:sp>
      <p:sp>
        <p:nvSpPr>
          <p:cNvPr id="4" name="Slide Number Placeholder 3"/>
          <p:cNvSpPr>
            <a:spLocks noGrp="1"/>
          </p:cNvSpPr>
          <p:nvPr>
            <p:ph type="sldNum" sz="quarter" idx="5"/>
          </p:nvPr>
        </p:nvSpPr>
        <p:spPr/>
        <p:txBody>
          <a:bodyPr/>
          <a:lstStyle/>
          <a:p>
            <a:fld id="{C4BD999D-C406-45C0-B032-F0291B77F6D1}" type="slidenum">
              <a:rPr lang="en-US" smtClean="0"/>
              <a:t>21</a:t>
            </a:fld>
            <a:endParaRPr lang="en-US" dirty="0"/>
          </a:p>
        </p:txBody>
      </p:sp>
    </p:spTree>
    <p:extLst>
      <p:ext uri="{BB962C8B-B14F-4D97-AF65-F5344CB8AC3E}">
        <p14:creationId xmlns:p14="http://schemas.microsoft.com/office/powerpoint/2010/main" val="16177469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This is personal, but worth sharing.   It is hard to see such compassionate and motivated colleagues worn down from the incredible stress that we have all been under since the incident.  </a:t>
            </a:r>
          </a:p>
          <a:p>
            <a:endParaRPr lang="en-US" sz="1400" dirty="0"/>
          </a:p>
          <a:p>
            <a:r>
              <a:rPr lang="en-US" sz="1400" dirty="0"/>
              <a:t>Recovery for those directly affected is a key focus.  The people involved in helping to make it happen aren’t always viewed in the same lens and may be overlooked. </a:t>
            </a:r>
          </a:p>
        </p:txBody>
      </p:sp>
      <p:sp>
        <p:nvSpPr>
          <p:cNvPr id="4" name="Slide Number Placeholder 3"/>
          <p:cNvSpPr>
            <a:spLocks noGrp="1"/>
          </p:cNvSpPr>
          <p:nvPr>
            <p:ph type="sldNum" sz="quarter" idx="5"/>
          </p:nvPr>
        </p:nvSpPr>
        <p:spPr/>
        <p:txBody>
          <a:bodyPr/>
          <a:lstStyle/>
          <a:p>
            <a:fld id="{C4BD999D-C406-45C0-B032-F0291B77F6D1}" type="slidenum">
              <a:rPr lang="en-US" smtClean="0"/>
              <a:t>22</a:t>
            </a:fld>
            <a:endParaRPr lang="en-US" dirty="0"/>
          </a:p>
        </p:txBody>
      </p:sp>
    </p:spTree>
    <p:extLst>
      <p:ext uri="{BB962C8B-B14F-4D97-AF65-F5344CB8AC3E}">
        <p14:creationId xmlns:p14="http://schemas.microsoft.com/office/powerpoint/2010/main" val="29819786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This is a chaotic incident.  You can’t know everything in these situations, but you can show up, be present, and be part of the support system when/where appropriate. </a:t>
            </a:r>
          </a:p>
        </p:txBody>
      </p:sp>
      <p:sp>
        <p:nvSpPr>
          <p:cNvPr id="4" name="Slide Number Placeholder 3"/>
          <p:cNvSpPr>
            <a:spLocks noGrp="1"/>
          </p:cNvSpPr>
          <p:nvPr>
            <p:ph type="sldNum" sz="quarter" idx="5"/>
          </p:nvPr>
        </p:nvSpPr>
        <p:spPr/>
        <p:txBody>
          <a:bodyPr/>
          <a:lstStyle/>
          <a:p>
            <a:fld id="{C4BD999D-C406-45C0-B032-F0291B77F6D1}" type="slidenum">
              <a:rPr lang="en-US" smtClean="0"/>
              <a:t>23</a:t>
            </a:fld>
            <a:endParaRPr lang="en-US" dirty="0"/>
          </a:p>
        </p:txBody>
      </p:sp>
    </p:spTree>
    <p:extLst>
      <p:ext uri="{BB962C8B-B14F-4D97-AF65-F5344CB8AC3E}">
        <p14:creationId xmlns:p14="http://schemas.microsoft.com/office/powerpoint/2010/main" val="36884472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Self-explanatory</a:t>
            </a:r>
          </a:p>
        </p:txBody>
      </p:sp>
      <p:sp>
        <p:nvSpPr>
          <p:cNvPr id="4" name="Slide Number Placeholder 3"/>
          <p:cNvSpPr>
            <a:spLocks noGrp="1"/>
          </p:cNvSpPr>
          <p:nvPr>
            <p:ph type="sldNum" sz="quarter" idx="5"/>
          </p:nvPr>
        </p:nvSpPr>
        <p:spPr/>
        <p:txBody>
          <a:bodyPr/>
          <a:lstStyle/>
          <a:p>
            <a:fld id="{C4BD999D-C406-45C0-B032-F0291B77F6D1}" type="slidenum">
              <a:rPr lang="en-US" smtClean="0"/>
              <a:t>24</a:t>
            </a:fld>
            <a:endParaRPr lang="en-US" dirty="0"/>
          </a:p>
        </p:txBody>
      </p:sp>
    </p:spTree>
    <p:extLst>
      <p:ext uri="{BB962C8B-B14F-4D97-AF65-F5344CB8AC3E}">
        <p14:creationId xmlns:p14="http://schemas.microsoft.com/office/powerpoint/2010/main" val="962931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BD999D-C406-45C0-B032-F0291B77F6D1}" type="slidenum">
              <a:rPr lang="en-US" smtClean="0"/>
              <a:t>25</a:t>
            </a:fld>
            <a:endParaRPr lang="en-US" dirty="0"/>
          </a:p>
        </p:txBody>
      </p:sp>
    </p:spTree>
    <p:extLst>
      <p:ext uri="{BB962C8B-B14F-4D97-AF65-F5344CB8AC3E}">
        <p14:creationId xmlns:p14="http://schemas.microsoft.com/office/powerpoint/2010/main" val="21577831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BD999D-C406-45C0-B032-F0291B77F6D1}" type="slidenum">
              <a:rPr lang="en-US" smtClean="0"/>
              <a:t>26</a:t>
            </a:fld>
            <a:endParaRPr lang="en-US" dirty="0"/>
          </a:p>
        </p:txBody>
      </p:sp>
    </p:spTree>
    <p:extLst>
      <p:ext uri="{BB962C8B-B14F-4D97-AF65-F5344CB8AC3E}">
        <p14:creationId xmlns:p14="http://schemas.microsoft.com/office/powerpoint/2010/main" val="13399531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BD999D-C406-45C0-B032-F0291B77F6D1}" type="slidenum">
              <a:rPr lang="en-US" smtClean="0"/>
              <a:t>27</a:t>
            </a:fld>
            <a:endParaRPr lang="en-US" dirty="0"/>
          </a:p>
        </p:txBody>
      </p:sp>
    </p:spTree>
    <p:extLst>
      <p:ext uri="{BB962C8B-B14F-4D97-AF65-F5344CB8AC3E}">
        <p14:creationId xmlns:p14="http://schemas.microsoft.com/office/powerpoint/2010/main" val="1827444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BD999D-C406-45C0-B032-F0291B77F6D1}" type="slidenum">
              <a:rPr lang="en-US" smtClean="0"/>
              <a:t>3</a:t>
            </a:fld>
            <a:endParaRPr lang="en-US" dirty="0"/>
          </a:p>
        </p:txBody>
      </p:sp>
    </p:spTree>
    <p:extLst>
      <p:ext uri="{BB962C8B-B14F-4D97-AF65-F5344CB8AC3E}">
        <p14:creationId xmlns:p14="http://schemas.microsoft.com/office/powerpoint/2010/main" val="38721112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37551" indent="-337551">
              <a:buAutoNum type="arabicParenR"/>
            </a:pPr>
            <a:r>
              <a:rPr lang="en-US" sz="1400" baseline="0" dirty="0"/>
              <a:t>Please consider this general information, and where there is utility or something of value, use what might help your organization.</a:t>
            </a:r>
          </a:p>
          <a:p>
            <a:pPr marL="337551" indent="-337551">
              <a:buAutoNum type="arabicParenR"/>
            </a:pPr>
            <a:r>
              <a:rPr lang="en-US" sz="1400" baseline="0" dirty="0"/>
              <a:t>I am not your traditional Health and Safety professional: In that I have also been a Paramedic in Virginia Beach for nearly 30 years and have developed a strong working relationship with our public safety leaders.  You may not have this background, but the points I raise today with regard to partnerships and relationships with those entities do not require you to be on the “inside” of that group, but know about it, and work towards creating those connections. </a:t>
            </a:r>
          </a:p>
          <a:p>
            <a:r>
              <a:rPr lang="en-US" dirty="0"/>
              <a:t> </a:t>
            </a:r>
          </a:p>
        </p:txBody>
      </p:sp>
      <p:sp>
        <p:nvSpPr>
          <p:cNvPr id="4" name="Slide Number Placeholder 3"/>
          <p:cNvSpPr>
            <a:spLocks noGrp="1"/>
          </p:cNvSpPr>
          <p:nvPr>
            <p:ph type="sldNum" sz="quarter" idx="5"/>
          </p:nvPr>
        </p:nvSpPr>
        <p:spPr/>
        <p:txBody>
          <a:bodyPr/>
          <a:lstStyle/>
          <a:p>
            <a:fld id="{C4BD999D-C406-45C0-B032-F0291B77F6D1}" type="slidenum">
              <a:rPr lang="en-US" smtClean="0"/>
              <a:t>4</a:t>
            </a:fld>
            <a:endParaRPr lang="en-US" dirty="0"/>
          </a:p>
        </p:txBody>
      </p:sp>
    </p:spTree>
    <p:extLst>
      <p:ext uri="{BB962C8B-B14F-4D97-AF65-F5344CB8AC3E}">
        <p14:creationId xmlns:p14="http://schemas.microsoft.com/office/powerpoint/2010/main" val="59976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This is one of two slides that will only speak in a general sense of what happened.  I do not want to focus on the incident itself, but rather, what H&amp;S professionals can to in such an event.</a:t>
            </a:r>
          </a:p>
        </p:txBody>
      </p:sp>
      <p:sp>
        <p:nvSpPr>
          <p:cNvPr id="4" name="Slide Number Placeholder 3"/>
          <p:cNvSpPr>
            <a:spLocks noGrp="1"/>
          </p:cNvSpPr>
          <p:nvPr>
            <p:ph type="sldNum" sz="quarter" idx="5"/>
          </p:nvPr>
        </p:nvSpPr>
        <p:spPr/>
        <p:txBody>
          <a:bodyPr/>
          <a:lstStyle/>
          <a:p>
            <a:fld id="{C4BD999D-C406-45C0-B032-F0291B77F6D1}" type="slidenum">
              <a:rPr lang="en-US" smtClean="0"/>
              <a:t>5</a:t>
            </a:fld>
            <a:endParaRPr lang="en-US" dirty="0"/>
          </a:p>
        </p:txBody>
      </p:sp>
    </p:spTree>
    <p:extLst>
      <p:ext uri="{BB962C8B-B14F-4D97-AF65-F5344CB8AC3E}">
        <p14:creationId xmlns:p14="http://schemas.microsoft.com/office/powerpoint/2010/main" val="39392642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Initial Counseling was distributed to active worksites, groups, and hosted regular sessions at central City Buildings.</a:t>
            </a:r>
          </a:p>
          <a:p>
            <a:r>
              <a:rPr lang="en-US" sz="1400" dirty="0"/>
              <a:t>Secondary and follow-up Counselling was hosted out of offices in OSHS for regular “office hours” and walk-in sessions where needed.</a:t>
            </a:r>
          </a:p>
          <a:p>
            <a:endParaRPr lang="en-US" sz="1400" dirty="0"/>
          </a:p>
          <a:p>
            <a:r>
              <a:rPr lang="en-US" sz="1400" dirty="0"/>
              <a:t>The Care Team-6 was formed ad-hoc by nature of our backgrounds, our direct actions in the event and our willingness to simply go and get stuff done.   Find those people and hone that ability to progress rapidly through team dynamics – right into High Performing.  (There is no time for forming, storming, norming, and eventually performing) </a:t>
            </a:r>
          </a:p>
          <a:p>
            <a:endParaRPr lang="en-US" dirty="0"/>
          </a:p>
        </p:txBody>
      </p:sp>
      <p:sp>
        <p:nvSpPr>
          <p:cNvPr id="4" name="Slide Number Placeholder 3"/>
          <p:cNvSpPr>
            <a:spLocks noGrp="1"/>
          </p:cNvSpPr>
          <p:nvPr>
            <p:ph type="sldNum" sz="quarter" idx="5"/>
          </p:nvPr>
        </p:nvSpPr>
        <p:spPr/>
        <p:txBody>
          <a:bodyPr/>
          <a:lstStyle/>
          <a:p>
            <a:fld id="{C4BD999D-C406-45C0-B032-F0291B77F6D1}" type="slidenum">
              <a:rPr lang="en-US" smtClean="0"/>
              <a:t>6</a:t>
            </a:fld>
            <a:endParaRPr lang="en-US" dirty="0"/>
          </a:p>
        </p:txBody>
      </p:sp>
    </p:spTree>
    <p:extLst>
      <p:ext uri="{BB962C8B-B14F-4D97-AF65-F5344CB8AC3E}">
        <p14:creationId xmlns:p14="http://schemas.microsoft.com/office/powerpoint/2010/main" val="2798018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The counselor/therapist from Human Services also conducted numerous training sessions at the VB Convention Center focusing on trauma informed therapy, resources and the big picture of what was needed to manage this magnitude of an incident.</a:t>
            </a:r>
          </a:p>
          <a:p>
            <a:endParaRPr lang="en-US" sz="1400" dirty="0"/>
          </a:p>
          <a:p>
            <a:r>
              <a:rPr lang="en-US" sz="1400" dirty="0"/>
              <a:t>A standard employee assistance program is not adequately staffed or able to handle this type of response.   This a unique and very specialized area of counseling.</a:t>
            </a:r>
          </a:p>
        </p:txBody>
      </p:sp>
      <p:sp>
        <p:nvSpPr>
          <p:cNvPr id="4" name="Slide Number Placeholder 3"/>
          <p:cNvSpPr>
            <a:spLocks noGrp="1"/>
          </p:cNvSpPr>
          <p:nvPr>
            <p:ph type="sldNum" sz="quarter" idx="5"/>
          </p:nvPr>
        </p:nvSpPr>
        <p:spPr/>
        <p:txBody>
          <a:bodyPr/>
          <a:lstStyle/>
          <a:p>
            <a:fld id="{C4BD999D-C406-45C0-B032-F0291B77F6D1}" type="slidenum">
              <a:rPr lang="en-US" smtClean="0"/>
              <a:t>7</a:t>
            </a:fld>
            <a:endParaRPr lang="en-US" dirty="0"/>
          </a:p>
        </p:txBody>
      </p:sp>
    </p:spTree>
    <p:extLst>
      <p:ext uri="{BB962C8B-B14F-4D97-AF65-F5344CB8AC3E}">
        <p14:creationId xmlns:p14="http://schemas.microsoft.com/office/powerpoint/2010/main" val="41190019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IS100 through IS800 classes (e.g., 100, 200, 300, 400, 700, 800) and specialty training for SOFRs.</a:t>
            </a:r>
          </a:p>
        </p:txBody>
      </p:sp>
      <p:sp>
        <p:nvSpPr>
          <p:cNvPr id="4" name="Slide Number Placeholder 3"/>
          <p:cNvSpPr>
            <a:spLocks noGrp="1"/>
          </p:cNvSpPr>
          <p:nvPr>
            <p:ph type="sldNum" sz="quarter" idx="5"/>
          </p:nvPr>
        </p:nvSpPr>
        <p:spPr/>
        <p:txBody>
          <a:bodyPr/>
          <a:lstStyle/>
          <a:p>
            <a:fld id="{C4BD999D-C406-45C0-B032-F0291B77F6D1}" type="slidenum">
              <a:rPr lang="en-US" smtClean="0"/>
              <a:t>8</a:t>
            </a:fld>
            <a:endParaRPr lang="en-US" dirty="0"/>
          </a:p>
        </p:txBody>
      </p:sp>
    </p:spTree>
    <p:extLst>
      <p:ext uri="{BB962C8B-B14F-4D97-AF65-F5344CB8AC3E}">
        <p14:creationId xmlns:p14="http://schemas.microsoft.com/office/powerpoint/2010/main" val="12420683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These partnerships are key to successful management of incidents when the bad stuff goes really bad…</a:t>
            </a:r>
          </a:p>
        </p:txBody>
      </p:sp>
      <p:sp>
        <p:nvSpPr>
          <p:cNvPr id="4" name="Slide Number Placeholder 3"/>
          <p:cNvSpPr>
            <a:spLocks noGrp="1"/>
          </p:cNvSpPr>
          <p:nvPr>
            <p:ph type="sldNum" sz="quarter" idx="5"/>
          </p:nvPr>
        </p:nvSpPr>
        <p:spPr/>
        <p:txBody>
          <a:bodyPr/>
          <a:lstStyle/>
          <a:p>
            <a:fld id="{C4BD999D-C406-45C0-B032-F0291B77F6D1}" type="slidenum">
              <a:rPr lang="en-US" smtClean="0"/>
              <a:t>9</a:t>
            </a:fld>
            <a:endParaRPr lang="en-US" dirty="0"/>
          </a:p>
        </p:txBody>
      </p:sp>
    </p:spTree>
    <p:extLst>
      <p:ext uri="{BB962C8B-B14F-4D97-AF65-F5344CB8AC3E}">
        <p14:creationId xmlns:p14="http://schemas.microsoft.com/office/powerpoint/2010/main" val="668932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CD06211-35AC-4BE0-A421-95F1E37C1A16}" type="datetime1">
              <a:rPr lang="en-US" smtClean="0"/>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F1FF13-9046-425C-BFAA-9A3503A3EA4F}" type="slidenum">
              <a:rPr lang="en-US" smtClean="0"/>
              <a:t>‹#›</a:t>
            </a:fld>
            <a:endParaRPr lang="en-US" dirty="0"/>
          </a:p>
        </p:txBody>
      </p:sp>
    </p:spTree>
    <p:extLst>
      <p:ext uri="{BB962C8B-B14F-4D97-AF65-F5344CB8AC3E}">
        <p14:creationId xmlns:p14="http://schemas.microsoft.com/office/powerpoint/2010/main" val="3418212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D283CE-A22C-408C-9C66-AF4EC33FACAA}" type="datetime1">
              <a:rPr lang="en-US" smtClean="0"/>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F1FF13-9046-425C-BFAA-9A3503A3EA4F}" type="slidenum">
              <a:rPr lang="en-US" smtClean="0"/>
              <a:t>‹#›</a:t>
            </a:fld>
            <a:endParaRPr lang="en-US" dirty="0"/>
          </a:p>
        </p:txBody>
      </p:sp>
    </p:spTree>
    <p:extLst>
      <p:ext uri="{BB962C8B-B14F-4D97-AF65-F5344CB8AC3E}">
        <p14:creationId xmlns:p14="http://schemas.microsoft.com/office/powerpoint/2010/main" val="2790216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E50E00-E2D0-4001-BED9-E2A3BE492773}" type="datetime1">
              <a:rPr lang="en-US" smtClean="0"/>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F1FF13-9046-425C-BFAA-9A3503A3EA4F}" type="slidenum">
              <a:rPr lang="en-US" smtClean="0"/>
              <a:t>‹#›</a:t>
            </a:fld>
            <a:endParaRPr lang="en-US" dirty="0"/>
          </a:p>
        </p:txBody>
      </p:sp>
    </p:spTree>
    <p:extLst>
      <p:ext uri="{BB962C8B-B14F-4D97-AF65-F5344CB8AC3E}">
        <p14:creationId xmlns:p14="http://schemas.microsoft.com/office/powerpoint/2010/main" val="957652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83B6FF-F802-43F7-8772-C540A94A478C}" type="datetime1">
              <a:rPr lang="en-US" smtClean="0"/>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F1FF13-9046-425C-BFAA-9A3503A3EA4F}" type="slidenum">
              <a:rPr lang="en-US" smtClean="0"/>
              <a:t>‹#›</a:t>
            </a:fld>
            <a:endParaRPr lang="en-US" dirty="0"/>
          </a:p>
        </p:txBody>
      </p:sp>
    </p:spTree>
    <p:extLst>
      <p:ext uri="{BB962C8B-B14F-4D97-AF65-F5344CB8AC3E}">
        <p14:creationId xmlns:p14="http://schemas.microsoft.com/office/powerpoint/2010/main" val="496317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0BCF14-F6A7-4F77-9DA4-802959693BF5}" type="datetime1">
              <a:rPr lang="en-US" smtClean="0"/>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F1FF13-9046-425C-BFAA-9A3503A3EA4F}" type="slidenum">
              <a:rPr lang="en-US" smtClean="0"/>
              <a:t>‹#›</a:t>
            </a:fld>
            <a:endParaRPr lang="en-US" dirty="0"/>
          </a:p>
        </p:txBody>
      </p:sp>
    </p:spTree>
    <p:extLst>
      <p:ext uri="{BB962C8B-B14F-4D97-AF65-F5344CB8AC3E}">
        <p14:creationId xmlns:p14="http://schemas.microsoft.com/office/powerpoint/2010/main" val="3416188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D3F07FA-B792-4893-9353-D2E989DF7FF5}" type="datetime1">
              <a:rPr lang="en-US" smtClean="0"/>
              <a:t>10/6/2021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F1FF13-9046-425C-BFAA-9A3503A3EA4F}" type="slidenum">
              <a:rPr lang="en-US" smtClean="0"/>
              <a:t>‹#›</a:t>
            </a:fld>
            <a:endParaRPr lang="en-US" dirty="0"/>
          </a:p>
        </p:txBody>
      </p:sp>
    </p:spTree>
    <p:extLst>
      <p:ext uri="{BB962C8B-B14F-4D97-AF65-F5344CB8AC3E}">
        <p14:creationId xmlns:p14="http://schemas.microsoft.com/office/powerpoint/2010/main" val="4113873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990760D-1D59-42F8-8158-52C5E5E8E675}" type="datetime1">
              <a:rPr lang="en-US" smtClean="0"/>
              <a:t>10/6/2021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9F1FF13-9046-425C-BFAA-9A3503A3EA4F}" type="slidenum">
              <a:rPr lang="en-US" smtClean="0"/>
              <a:t>‹#›</a:t>
            </a:fld>
            <a:endParaRPr lang="en-US" dirty="0"/>
          </a:p>
        </p:txBody>
      </p:sp>
    </p:spTree>
    <p:extLst>
      <p:ext uri="{BB962C8B-B14F-4D97-AF65-F5344CB8AC3E}">
        <p14:creationId xmlns:p14="http://schemas.microsoft.com/office/powerpoint/2010/main" val="4216837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5F719C-9D71-4D5C-A4B7-89D76B6AC3E3}" type="datetime1">
              <a:rPr lang="en-US" smtClean="0"/>
              <a:t>10/6/2021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9F1FF13-9046-425C-BFAA-9A3503A3EA4F}" type="slidenum">
              <a:rPr lang="en-US" smtClean="0"/>
              <a:t>‹#›</a:t>
            </a:fld>
            <a:endParaRPr lang="en-US" dirty="0"/>
          </a:p>
        </p:txBody>
      </p:sp>
    </p:spTree>
    <p:extLst>
      <p:ext uri="{BB962C8B-B14F-4D97-AF65-F5344CB8AC3E}">
        <p14:creationId xmlns:p14="http://schemas.microsoft.com/office/powerpoint/2010/main" val="1309782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62B5E6-03CF-4B07-8034-3F53895D1932}" type="datetime1">
              <a:rPr lang="en-US" smtClean="0"/>
              <a:t>10/6/2021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9F1FF13-9046-425C-BFAA-9A3503A3EA4F}" type="slidenum">
              <a:rPr lang="en-US" smtClean="0"/>
              <a:t>‹#›</a:t>
            </a:fld>
            <a:endParaRPr lang="en-US" dirty="0"/>
          </a:p>
        </p:txBody>
      </p:sp>
    </p:spTree>
    <p:extLst>
      <p:ext uri="{BB962C8B-B14F-4D97-AF65-F5344CB8AC3E}">
        <p14:creationId xmlns:p14="http://schemas.microsoft.com/office/powerpoint/2010/main" val="1238554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385789-D314-44EE-866F-2EB8F443E3B9}" type="datetime1">
              <a:rPr lang="en-US" smtClean="0"/>
              <a:t>10/6/2021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F1FF13-9046-425C-BFAA-9A3503A3EA4F}" type="slidenum">
              <a:rPr lang="en-US" smtClean="0"/>
              <a:t>‹#›</a:t>
            </a:fld>
            <a:endParaRPr lang="en-US" dirty="0"/>
          </a:p>
        </p:txBody>
      </p:sp>
    </p:spTree>
    <p:extLst>
      <p:ext uri="{BB962C8B-B14F-4D97-AF65-F5344CB8AC3E}">
        <p14:creationId xmlns:p14="http://schemas.microsoft.com/office/powerpoint/2010/main" val="2031898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C907D46-6787-4022-88D1-935F2B8E98DD}" type="datetime1">
              <a:rPr lang="en-US" smtClean="0"/>
              <a:t>10/6/2021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F1FF13-9046-425C-BFAA-9A3503A3EA4F}" type="slidenum">
              <a:rPr lang="en-US" smtClean="0"/>
              <a:t>‹#›</a:t>
            </a:fld>
            <a:endParaRPr lang="en-US" dirty="0"/>
          </a:p>
        </p:txBody>
      </p:sp>
    </p:spTree>
    <p:extLst>
      <p:ext uri="{BB962C8B-B14F-4D97-AF65-F5344CB8AC3E}">
        <p14:creationId xmlns:p14="http://schemas.microsoft.com/office/powerpoint/2010/main" val="1154971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09625"/>
            <a:ext cx="10515600" cy="8810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80FD90-10F6-47C1-BCD2-C6B6A1D96730}" type="datetime1">
              <a:rPr lang="en-US" smtClean="0"/>
              <a:t>10/6/2021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400">
                <a:solidFill>
                  <a:schemeClr val="tx1">
                    <a:tint val="75000"/>
                  </a:schemeClr>
                </a:solidFill>
                <a:latin typeface="Arial" panose="020B0604020202020204" pitchFamily="34" charset="0"/>
                <a:cs typeface="Arial" panose="020B0604020202020204" pitchFamily="34" charset="0"/>
              </a:defRPr>
            </a:lvl1pPr>
          </a:lstStyle>
          <a:p>
            <a:fld id="{19F1FF13-9046-425C-BFAA-9A3503A3EA4F}" type="slidenum">
              <a:rPr lang="en-US" smtClean="0"/>
              <a:pPr/>
              <a:t>‹#›</a:t>
            </a:fld>
            <a:endParaRPr lang="en-US" dirty="0"/>
          </a:p>
        </p:txBody>
      </p:sp>
      <p:pic>
        <p:nvPicPr>
          <p:cNvPr id="8" name="Picture 5">
            <a:extLst>
              <a:ext uri="{FF2B5EF4-FFF2-40B4-BE49-F238E27FC236}">
                <a16:creationId xmlns:a16="http://schemas.microsoft.com/office/drawing/2014/main" id="{3DA57C89-706B-4162-8DB9-7C2C8511DE2E}"/>
              </a:ext>
            </a:extLst>
          </p:cNvPr>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17765" y="76200"/>
            <a:ext cx="2185988"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
            <a:extLst>
              <a:ext uri="{FF2B5EF4-FFF2-40B4-BE49-F238E27FC236}">
                <a16:creationId xmlns:a16="http://schemas.microsoft.com/office/drawing/2014/main" id="{A0C2308C-EC14-43E7-A2C3-0843242223E3}"/>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241590" y="533400"/>
            <a:ext cx="2138363"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1318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skalis@vbgov.com"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nij.ojp.gov/topics/articles/value-threat-assessment-team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raining.fema.gov/emiweb/is/icsresource/assets/ics%20forms/ics%20form%20215a,%20incident%20action%20plan%20safety%20analysis%20(v3).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training.fema.gov/emiweb/is/icsresource/assets/ics%20forms/ics%20form%20208,%20safety%20message-plan%20(v3).pdf"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7.xml"/><Relationship Id="rId1" Type="http://schemas.openxmlformats.org/officeDocument/2006/relationships/slideLayout" Target="../slideLayouts/slideLayout1.xml"/><Relationship Id="rId6" Type="http://schemas.openxmlformats.org/officeDocument/2006/relationships/hyperlink" Target="mailto:skalis@vbgov.com"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056E4A5D-9855-442E-A017-24CC86E17E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209230" cy="685800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a:extLst>
              <a:ext uri="{FF2B5EF4-FFF2-40B4-BE49-F238E27FC236}">
                <a16:creationId xmlns:a16="http://schemas.microsoft.com/office/drawing/2014/main" id="{30157CA7-CFD2-4B31-B736-3479223EF18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7765" y="76200"/>
            <a:ext cx="2185988"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
            <a:extLst>
              <a:ext uri="{FF2B5EF4-FFF2-40B4-BE49-F238E27FC236}">
                <a16:creationId xmlns:a16="http://schemas.microsoft.com/office/drawing/2014/main" id="{90B70B43-B330-4674-A7C6-6E32836AC41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590" y="533400"/>
            <a:ext cx="2138363"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DACE6C21-D4B6-4AB2-811D-27D41C1C5845}"/>
              </a:ext>
            </a:extLst>
          </p:cNvPr>
          <p:cNvSpPr txBox="1"/>
          <p:nvPr/>
        </p:nvSpPr>
        <p:spPr>
          <a:xfrm>
            <a:off x="117765" y="5304472"/>
            <a:ext cx="4843955" cy="1477328"/>
          </a:xfrm>
          <a:prstGeom prst="rect">
            <a:avLst/>
          </a:prstGeom>
          <a:noFill/>
        </p:spPr>
        <p:txBody>
          <a:bodyPr wrap="none" rtlCol="0">
            <a:spAutoFit/>
          </a:bodyPr>
          <a:lstStyle/>
          <a:p>
            <a:r>
              <a:rPr lang="en-US" dirty="0"/>
              <a:t>Scott Kalis</a:t>
            </a:r>
          </a:p>
          <a:p>
            <a:r>
              <a:rPr lang="en-US" dirty="0"/>
              <a:t>Occupational Safety and Health Services Manager</a:t>
            </a:r>
          </a:p>
          <a:p>
            <a:r>
              <a:rPr lang="en-US" dirty="0"/>
              <a:t>City of Virginia Beach</a:t>
            </a:r>
          </a:p>
          <a:p>
            <a:r>
              <a:rPr lang="en-US" dirty="0"/>
              <a:t>Office (757) 385-8423</a:t>
            </a:r>
          </a:p>
          <a:p>
            <a:r>
              <a:rPr lang="en-US" dirty="0"/>
              <a:t>eMail: </a:t>
            </a:r>
            <a:r>
              <a:rPr lang="en-US" dirty="0">
                <a:hlinkClick r:id="rId6"/>
              </a:rPr>
              <a:t>skalis@vbgov.com</a:t>
            </a:r>
            <a:endParaRPr lang="en-US" dirty="0"/>
          </a:p>
        </p:txBody>
      </p:sp>
    </p:spTree>
    <p:extLst>
      <p:ext uri="{BB962C8B-B14F-4D97-AF65-F5344CB8AC3E}">
        <p14:creationId xmlns:p14="http://schemas.microsoft.com/office/powerpoint/2010/main" val="4746117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81A61-BE54-41A8-B977-82EED855E1F7}"/>
              </a:ext>
            </a:extLst>
          </p:cNvPr>
          <p:cNvSpPr>
            <a:spLocks noGrp="1"/>
          </p:cNvSpPr>
          <p:nvPr>
            <p:ph type="title"/>
          </p:nvPr>
        </p:nvSpPr>
        <p:spPr/>
        <p:txBody>
          <a:bodyPr/>
          <a:lstStyle/>
          <a:p>
            <a:r>
              <a:rPr lang="en-US" b="1" dirty="0"/>
              <a:t>What Can Be Done </a:t>
            </a:r>
            <a:r>
              <a:rPr lang="en-US" b="1" dirty="0">
                <a:solidFill>
                  <a:srgbClr val="00B050"/>
                </a:solidFill>
              </a:rPr>
              <a:t>Before an Incident</a:t>
            </a:r>
          </a:p>
        </p:txBody>
      </p:sp>
      <p:sp>
        <p:nvSpPr>
          <p:cNvPr id="3" name="Content Placeholder 2">
            <a:extLst>
              <a:ext uri="{FF2B5EF4-FFF2-40B4-BE49-F238E27FC236}">
                <a16:creationId xmlns:a16="http://schemas.microsoft.com/office/drawing/2014/main" id="{31937B38-787E-46A4-836B-91037326AE7D}"/>
              </a:ext>
            </a:extLst>
          </p:cNvPr>
          <p:cNvSpPr>
            <a:spLocks noGrp="1"/>
          </p:cNvSpPr>
          <p:nvPr>
            <p:ph idx="1"/>
          </p:nvPr>
        </p:nvSpPr>
        <p:spPr/>
        <p:txBody>
          <a:bodyPr/>
          <a:lstStyle/>
          <a:p>
            <a:pPr marL="0" indent="0">
              <a:buNone/>
            </a:pPr>
            <a:r>
              <a:rPr lang="en-US" dirty="0"/>
              <a:t>Exercise the Partnerships and Scenarios</a:t>
            </a:r>
          </a:p>
          <a:p>
            <a:pPr lvl="1"/>
            <a:r>
              <a:rPr lang="en-US" sz="2600" dirty="0"/>
              <a:t>Have someone experienced conduct both Table-Top Exercises (TTX) and Actual Active or Field Training Exercises (FTX):</a:t>
            </a:r>
          </a:p>
          <a:p>
            <a:pPr lvl="2"/>
            <a:r>
              <a:rPr lang="en-US" dirty="0"/>
              <a:t>Start small – with your own team</a:t>
            </a:r>
          </a:p>
          <a:p>
            <a:pPr lvl="2"/>
            <a:r>
              <a:rPr lang="en-US" dirty="0"/>
              <a:t>Then, partner with other small entities (i.e., emergency management, legal, others)</a:t>
            </a:r>
          </a:p>
          <a:p>
            <a:pPr lvl="3"/>
            <a:r>
              <a:rPr lang="en-US" sz="2000" dirty="0"/>
              <a:t>Routine discussions and meetings will break down many barriers and strengthen the teams.</a:t>
            </a:r>
          </a:p>
          <a:p>
            <a:pPr lvl="1"/>
            <a:r>
              <a:rPr lang="en-US" sz="2600" dirty="0"/>
              <a:t>Conduct walk-through discussions and simply ask “what if…”, then pull the threads with a small group to determine where gaps are found.</a:t>
            </a:r>
          </a:p>
          <a:p>
            <a:pPr lvl="2"/>
            <a:r>
              <a:rPr lang="en-US" dirty="0"/>
              <a:t>Be open and involve others to provide objective perspective about weaknesses and vulnerabilities.</a:t>
            </a:r>
          </a:p>
          <a:p>
            <a:pPr lvl="3"/>
            <a:r>
              <a:rPr lang="en-US" dirty="0"/>
              <a:t>Put egos aside and use these opportunities to learn from the exercises with others.</a:t>
            </a:r>
          </a:p>
        </p:txBody>
      </p:sp>
      <p:sp>
        <p:nvSpPr>
          <p:cNvPr id="4" name="Slide Number Placeholder 3">
            <a:extLst>
              <a:ext uri="{FF2B5EF4-FFF2-40B4-BE49-F238E27FC236}">
                <a16:creationId xmlns:a16="http://schemas.microsoft.com/office/drawing/2014/main" id="{E3A9FDBE-9485-4573-B5FB-9D7C884F73A5}"/>
              </a:ext>
            </a:extLst>
          </p:cNvPr>
          <p:cNvSpPr>
            <a:spLocks noGrp="1"/>
          </p:cNvSpPr>
          <p:nvPr>
            <p:ph type="sldNum" sz="quarter" idx="12"/>
          </p:nvPr>
        </p:nvSpPr>
        <p:spPr/>
        <p:txBody>
          <a:bodyPr/>
          <a:lstStyle/>
          <a:p>
            <a:fld id="{19F1FF13-9046-425C-BFAA-9A3503A3EA4F}" type="slidenum">
              <a:rPr lang="en-US" smtClean="0"/>
              <a:t>10</a:t>
            </a:fld>
            <a:endParaRPr lang="en-US" dirty="0"/>
          </a:p>
        </p:txBody>
      </p:sp>
    </p:spTree>
    <p:extLst>
      <p:ext uri="{BB962C8B-B14F-4D97-AF65-F5344CB8AC3E}">
        <p14:creationId xmlns:p14="http://schemas.microsoft.com/office/powerpoint/2010/main" val="1221439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81A61-BE54-41A8-B977-82EED855E1F7}"/>
              </a:ext>
            </a:extLst>
          </p:cNvPr>
          <p:cNvSpPr>
            <a:spLocks noGrp="1"/>
          </p:cNvSpPr>
          <p:nvPr>
            <p:ph type="title"/>
          </p:nvPr>
        </p:nvSpPr>
        <p:spPr/>
        <p:txBody>
          <a:bodyPr/>
          <a:lstStyle/>
          <a:p>
            <a:r>
              <a:rPr lang="en-US" b="1" dirty="0"/>
              <a:t>What Can Be Done </a:t>
            </a:r>
            <a:r>
              <a:rPr lang="en-US" b="1" dirty="0">
                <a:solidFill>
                  <a:srgbClr val="00B050"/>
                </a:solidFill>
              </a:rPr>
              <a:t>Before an Incident</a:t>
            </a:r>
          </a:p>
        </p:txBody>
      </p:sp>
      <p:sp>
        <p:nvSpPr>
          <p:cNvPr id="3" name="Content Placeholder 2">
            <a:extLst>
              <a:ext uri="{FF2B5EF4-FFF2-40B4-BE49-F238E27FC236}">
                <a16:creationId xmlns:a16="http://schemas.microsoft.com/office/drawing/2014/main" id="{31937B38-787E-46A4-836B-91037326AE7D}"/>
              </a:ext>
            </a:extLst>
          </p:cNvPr>
          <p:cNvSpPr>
            <a:spLocks noGrp="1"/>
          </p:cNvSpPr>
          <p:nvPr>
            <p:ph idx="1"/>
          </p:nvPr>
        </p:nvSpPr>
        <p:spPr/>
        <p:txBody>
          <a:bodyPr>
            <a:normAutofit lnSpcReduction="10000"/>
          </a:bodyPr>
          <a:lstStyle/>
          <a:p>
            <a:pPr marL="0" indent="0">
              <a:buNone/>
            </a:pPr>
            <a:r>
              <a:rPr lang="en-US" dirty="0"/>
              <a:t>Create or Update your emergency action plan (EAP) to connect and cooperate with any existing continuity of operations (CoOP) plan for continuity of government and operations. </a:t>
            </a:r>
          </a:p>
          <a:p>
            <a:pPr lvl="1"/>
            <a:r>
              <a:rPr lang="en-US" dirty="0"/>
              <a:t>There are many templates available – just pick one and document the plans</a:t>
            </a:r>
          </a:p>
          <a:p>
            <a:pPr lvl="1"/>
            <a:r>
              <a:rPr lang="en-US" dirty="0"/>
              <a:t>Exercise the plans at a TTX, and revise them, then re-exercise in a FTX or live exercise with larger group participating.</a:t>
            </a:r>
          </a:p>
          <a:p>
            <a:pPr lvl="1"/>
            <a:r>
              <a:rPr lang="en-US" dirty="0"/>
              <a:t>The EAP is a necessary part of an all-hazards workplace assessment and planning to implement the many controls we are used to employing; i.e., engineering controls, administrative controls and safe-work practices, and even use of PPE where other methods won’t completely control risk of injury or illness</a:t>
            </a:r>
          </a:p>
          <a:p>
            <a:pPr lvl="2"/>
            <a:r>
              <a:rPr lang="en-US" dirty="0"/>
              <a:t>Do you assess Hazards, Threats and Vulnerabilities?  Should you be?  (That’s a YES)</a:t>
            </a:r>
          </a:p>
        </p:txBody>
      </p:sp>
      <p:sp>
        <p:nvSpPr>
          <p:cNvPr id="4" name="Slide Number Placeholder 3">
            <a:extLst>
              <a:ext uri="{FF2B5EF4-FFF2-40B4-BE49-F238E27FC236}">
                <a16:creationId xmlns:a16="http://schemas.microsoft.com/office/drawing/2014/main" id="{E3A9FDBE-9485-4573-B5FB-9D7C884F73A5}"/>
              </a:ext>
            </a:extLst>
          </p:cNvPr>
          <p:cNvSpPr>
            <a:spLocks noGrp="1"/>
          </p:cNvSpPr>
          <p:nvPr>
            <p:ph type="sldNum" sz="quarter" idx="12"/>
          </p:nvPr>
        </p:nvSpPr>
        <p:spPr/>
        <p:txBody>
          <a:bodyPr/>
          <a:lstStyle/>
          <a:p>
            <a:fld id="{19F1FF13-9046-425C-BFAA-9A3503A3EA4F}" type="slidenum">
              <a:rPr lang="en-US" smtClean="0"/>
              <a:t>11</a:t>
            </a:fld>
            <a:endParaRPr lang="en-US" dirty="0"/>
          </a:p>
        </p:txBody>
      </p:sp>
    </p:spTree>
    <p:extLst>
      <p:ext uri="{BB962C8B-B14F-4D97-AF65-F5344CB8AC3E}">
        <p14:creationId xmlns:p14="http://schemas.microsoft.com/office/powerpoint/2010/main" val="3722036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81A61-BE54-41A8-B977-82EED855E1F7}"/>
              </a:ext>
            </a:extLst>
          </p:cNvPr>
          <p:cNvSpPr>
            <a:spLocks noGrp="1"/>
          </p:cNvSpPr>
          <p:nvPr>
            <p:ph type="title"/>
          </p:nvPr>
        </p:nvSpPr>
        <p:spPr/>
        <p:txBody>
          <a:bodyPr/>
          <a:lstStyle/>
          <a:p>
            <a:r>
              <a:rPr lang="en-US" b="1" dirty="0"/>
              <a:t>What Can Be Done </a:t>
            </a:r>
            <a:r>
              <a:rPr lang="en-US" b="1" dirty="0">
                <a:solidFill>
                  <a:srgbClr val="00B050"/>
                </a:solidFill>
              </a:rPr>
              <a:t>Before an Incident</a:t>
            </a:r>
          </a:p>
        </p:txBody>
      </p:sp>
      <p:sp>
        <p:nvSpPr>
          <p:cNvPr id="3" name="Content Placeholder 2">
            <a:extLst>
              <a:ext uri="{FF2B5EF4-FFF2-40B4-BE49-F238E27FC236}">
                <a16:creationId xmlns:a16="http://schemas.microsoft.com/office/drawing/2014/main" id="{31937B38-787E-46A4-836B-91037326AE7D}"/>
              </a:ext>
            </a:extLst>
          </p:cNvPr>
          <p:cNvSpPr>
            <a:spLocks noGrp="1"/>
          </p:cNvSpPr>
          <p:nvPr>
            <p:ph idx="1"/>
          </p:nvPr>
        </p:nvSpPr>
        <p:spPr>
          <a:xfrm>
            <a:off x="838199" y="1825625"/>
            <a:ext cx="10752667" cy="4351338"/>
          </a:xfrm>
        </p:spPr>
        <p:txBody>
          <a:bodyPr>
            <a:normAutofit/>
          </a:bodyPr>
          <a:lstStyle/>
          <a:p>
            <a:pPr marL="0" indent="0">
              <a:buNone/>
            </a:pPr>
            <a:r>
              <a:rPr lang="en-US" dirty="0"/>
              <a:t>Actively participate as a key-stakeholder on a </a:t>
            </a:r>
            <a:r>
              <a:rPr lang="en-US" dirty="0">
                <a:solidFill>
                  <a:srgbClr val="FF0000"/>
                </a:solidFill>
              </a:rPr>
              <a:t>Threat Assessment Team (TAT) </a:t>
            </a:r>
            <a:r>
              <a:rPr lang="en-US" dirty="0"/>
              <a:t>involving Human Resources, Legal, Law Enforcement/Security, and possibly Facilities or Building Management, as well as mental health professionals.</a:t>
            </a:r>
          </a:p>
          <a:p>
            <a:pPr lvl="1"/>
            <a:r>
              <a:rPr lang="en-US" dirty="0"/>
              <a:t>The creation of the EAP is necessary to address certain aspects of an emergency and what the workforce should be focusing on during response to protect and preserve life.</a:t>
            </a:r>
          </a:p>
          <a:p>
            <a:pPr lvl="1"/>
            <a:r>
              <a:rPr lang="en-US" dirty="0"/>
              <a:t>The TAT is a group tasked with implementing assessment, intervention, and action policies such as recognition of threatening behaviors and threat reporting mechanisms. </a:t>
            </a:r>
            <a:endParaRPr lang="en-US" dirty="0">
              <a:solidFill>
                <a:srgbClr val="0563C1"/>
              </a:solidFill>
              <a:hlinkClick r:id="rId3">
                <a:extLst>
                  <a:ext uri="{A12FA001-AC4F-418D-AE19-62706E023703}">
                    <ahyp:hlinkClr xmlns:ahyp="http://schemas.microsoft.com/office/drawing/2018/hyperlinkcolor" val="tx"/>
                  </a:ext>
                </a:extLst>
              </a:hlinkClick>
            </a:endParaRPr>
          </a:p>
          <a:p>
            <a:pPr marL="457200" lvl="1" indent="0">
              <a:buNone/>
            </a:pPr>
            <a:endParaRPr lang="en-US" sz="2000" dirty="0">
              <a:solidFill>
                <a:srgbClr val="0563C1"/>
              </a:solidFill>
              <a:hlinkClick r:id="rId3">
                <a:extLst>
                  <a:ext uri="{A12FA001-AC4F-418D-AE19-62706E023703}">
                    <ahyp:hlinkClr xmlns:ahyp="http://schemas.microsoft.com/office/drawing/2018/hyperlinkcolor" val="tx"/>
                  </a:ext>
                </a:extLst>
              </a:hlinkClick>
            </a:endParaRPr>
          </a:p>
          <a:p>
            <a:pPr marL="457200" lvl="1" indent="0">
              <a:buNone/>
            </a:pPr>
            <a:endParaRPr lang="en-US" dirty="0"/>
          </a:p>
        </p:txBody>
      </p:sp>
      <p:sp>
        <p:nvSpPr>
          <p:cNvPr id="4" name="Slide Number Placeholder 3">
            <a:extLst>
              <a:ext uri="{FF2B5EF4-FFF2-40B4-BE49-F238E27FC236}">
                <a16:creationId xmlns:a16="http://schemas.microsoft.com/office/drawing/2014/main" id="{E3A9FDBE-9485-4573-B5FB-9D7C884F73A5}"/>
              </a:ext>
            </a:extLst>
          </p:cNvPr>
          <p:cNvSpPr>
            <a:spLocks noGrp="1"/>
          </p:cNvSpPr>
          <p:nvPr>
            <p:ph type="sldNum" sz="quarter" idx="12"/>
          </p:nvPr>
        </p:nvSpPr>
        <p:spPr/>
        <p:txBody>
          <a:bodyPr/>
          <a:lstStyle/>
          <a:p>
            <a:fld id="{19F1FF13-9046-425C-BFAA-9A3503A3EA4F}" type="slidenum">
              <a:rPr lang="en-US" smtClean="0"/>
              <a:t>12</a:t>
            </a:fld>
            <a:endParaRPr lang="en-US" dirty="0"/>
          </a:p>
        </p:txBody>
      </p:sp>
    </p:spTree>
    <p:extLst>
      <p:ext uri="{BB962C8B-B14F-4D97-AF65-F5344CB8AC3E}">
        <p14:creationId xmlns:p14="http://schemas.microsoft.com/office/powerpoint/2010/main" val="38631989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81A61-BE54-41A8-B977-82EED855E1F7}"/>
              </a:ext>
            </a:extLst>
          </p:cNvPr>
          <p:cNvSpPr>
            <a:spLocks noGrp="1"/>
          </p:cNvSpPr>
          <p:nvPr>
            <p:ph type="title"/>
          </p:nvPr>
        </p:nvSpPr>
        <p:spPr/>
        <p:txBody>
          <a:bodyPr/>
          <a:lstStyle/>
          <a:p>
            <a:r>
              <a:rPr lang="en-US" b="1" dirty="0"/>
              <a:t>What Can Be Done </a:t>
            </a:r>
            <a:r>
              <a:rPr lang="en-US" b="1" dirty="0">
                <a:solidFill>
                  <a:srgbClr val="FFC000"/>
                </a:solidFill>
                <a:highlight>
                  <a:srgbClr val="808080"/>
                </a:highlight>
              </a:rPr>
              <a:t>During an Incident</a:t>
            </a:r>
          </a:p>
        </p:txBody>
      </p:sp>
      <p:sp>
        <p:nvSpPr>
          <p:cNvPr id="3" name="Content Placeholder 2">
            <a:extLst>
              <a:ext uri="{FF2B5EF4-FFF2-40B4-BE49-F238E27FC236}">
                <a16:creationId xmlns:a16="http://schemas.microsoft.com/office/drawing/2014/main" id="{31937B38-787E-46A4-836B-91037326AE7D}"/>
              </a:ext>
            </a:extLst>
          </p:cNvPr>
          <p:cNvSpPr>
            <a:spLocks noGrp="1"/>
          </p:cNvSpPr>
          <p:nvPr>
            <p:ph idx="1"/>
          </p:nvPr>
        </p:nvSpPr>
        <p:spPr/>
        <p:txBody>
          <a:bodyPr>
            <a:normAutofit fontScale="92500"/>
          </a:bodyPr>
          <a:lstStyle/>
          <a:p>
            <a:pPr marL="0" indent="0">
              <a:buNone/>
            </a:pPr>
            <a:r>
              <a:rPr lang="en-US" dirty="0"/>
              <a:t>Support the Incident Command Structure based upon NIMS/ICS</a:t>
            </a:r>
          </a:p>
          <a:p>
            <a:pPr lvl="1"/>
            <a:r>
              <a:rPr lang="en-US" dirty="0"/>
              <a:t>The Safety Officer may be a Public Safety person for many field incidents like motor vehicle crashes, or a working structure fire, etc – but if the situation involves the workforce, the Health and Safety professionals should be the designated Safety Officer (SOFR) embedded within the Incident Command structure.</a:t>
            </a:r>
          </a:p>
          <a:p>
            <a:pPr marL="0" indent="0">
              <a:buNone/>
            </a:pPr>
            <a:r>
              <a:rPr lang="en-US" dirty="0"/>
              <a:t>Write everything down and take a lot of notes</a:t>
            </a:r>
          </a:p>
          <a:p>
            <a:pPr lvl="1"/>
            <a:r>
              <a:rPr lang="en-US" dirty="0"/>
              <a:t>Work to get a scribe or admin assistant assigned to help document all that will be happening.</a:t>
            </a:r>
          </a:p>
          <a:p>
            <a:pPr marL="0" indent="0">
              <a:buNone/>
            </a:pPr>
            <a:r>
              <a:rPr lang="en-US" dirty="0"/>
              <a:t>Plan to stay at the EOC for an extended period-of-time</a:t>
            </a:r>
          </a:p>
          <a:p>
            <a:pPr lvl="1"/>
            <a:r>
              <a:rPr lang="en-US" dirty="0"/>
              <a:t>Plan for rotation with other qualified staff to ensure work/rest cycles are promoted.  This will be a marathon, not a sprint, and in some respect, it is much like a relay-race with your teammates or colleagues.  You cannot do this alone for very long.</a:t>
            </a:r>
          </a:p>
        </p:txBody>
      </p:sp>
      <p:sp>
        <p:nvSpPr>
          <p:cNvPr id="4" name="Slide Number Placeholder 3">
            <a:extLst>
              <a:ext uri="{FF2B5EF4-FFF2-40B4-BE49-F238E27FC236}">
                <a16:creationId xmlns:a16="http://schemas.microsoft.com/office/drawing/2014/main" id="{E3A9FDBE-9485-4573-B5FB-9D7C884F73A5}"/>
              </a:ext>
            </a:extLst>
          </p:cNvPr>
          <p:cNvSpPr>
            <a:spLocks noGrp="1"/>
          </p:cNvSpPr>
          <p:nvPr>
            <p:ph type="sldNum" sz="quarter" idx="12"/>
          </p:nvPr>
        </p:nvSpPr>
        <p:spPr/>
        <p:txBody>
          <a:bodyPr/>
          <a:lstStyle/>
          <a:p>
            <a:fld id="{19F1FF13-9046-425C-BFAA-9A3503A3EA4F}" type="slidenum">
              <a:rPr lang="en-US" smtClean="0"/>
              <a:t>13</a:t>
            </a:fld>
            <a:endParaRPr lang="en-US" dirty="0"/>
          </a:p>
        </p:txBody>
      </p:sp>
    </p:spTree>
    <p:extLst>
      <p:ext uri="{BB962C8B-B14F-4D97-AF65-F5344CB8AC3E}">
        <p14:creationId xmlns:p14="http://schemas.microsoft.com/office/powerpoint/2010/main" val="2507478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81A61-BE54-41A8-B977-82EED855E1F7}"/>
              </a:ext>
            </a:extLst>
          </p:cNvPr>
          <p:cNvSpPr>
            <a:spLocks noGrp="1"/>
          </p:cNvSpPr>
          <p:nvPr>
            <p:ph type="title"/>
          </p:nvPr>
        </p:nvSpPr>
        <p:spPr/>
        <p:txBody>
          <a:bodyPr/>
          <a:lstStyle/>
          <a:p>
            <a:r>
              <a:rPr lang="en-US" b="1" dirty="0"/>
              <a:t>What Can Be Done </a:t>
            </a:r>
            <a:r>
              <a:rPr lang="en-US" b="1" dirty="0">
                <a:solidFill>
                  <a:srgbClr val="FFC000"/>
                </a:solidFill>
                <a:highlight>
                  <a:srgbClr val="808080"/>
                </a:highlight>
              </a:rPr>
              <a:t>During an Incident</a:t>
            </a:r>
          </a:p>
        </p:txBody>
      </p:sp>
      <p:sp>
        <p:nvSpPr>
          <p:cNvPr id="3" name="Content Placeholder 2">
            <a:extLst>
              <a:ext uri="{FF2B5EF4-FFF2-40B4-BE49-F238E27FC236}">
                <a16:creationId xmlns:a16="http://schemas.microsoft.com/office/drawing/2014/main" id="{31937B38-787E-46A4-836B-91037326AE7D}"/>
              </a:ext>
            </a:extLst>
          </p:cNvPr>
          <p:cNvSpPr>
            <a:spLocks noGrp="1"/>
          </p:cNvSpPr>
          <p:nvPr>
            <p:ph idx="1"/>
          </p:nvPr>
        </p:nvSpPr>
        <p:spPr/>
        <p:txBody>
          <a:bodyPr/>
          <a:lstStyle/>
          <a:p>
            <a:pPr marL="0" indent="0">
              <a:buNone/>
            </a:pPr>
            <a:r>
              <a:rPr lang="en-US" dirty="0"/>
              <a:t>Ask good questions and be ready to raise your hand</a:t>
            </a:r>
          </a:p>
          <a:p>
            <a:pPr lvl="1"/>
            <a:r>
              <a:rPr lang="en-US" dirty="0"/>
              <a:t>Do not assume that someone else is doing something when this is all abnormal or out of the ordinary.   They may be assuming the same thing, and important things can get dropped or missed. </a:t>
            </a:r>
          </a:p>
          <a:p>
            <a:pPr lvl="2"/>
            <a:r>
              <a:rPr lang="en-US" dirty="0"/>
              <a:t>This is where strong partnerships are </a:t>
            </a:r>
            <a:r>
              <a:rPr lang="en-US" b="1" dirty="0"/>
              <a:t>key</a:t>
            </a:r>
            <a:r>
              <a:rPr lang="en-US" dirty="0"/>
              <a:t> and egos are set aside for the greater good.</a:t>
            </a:r>
          </a:p>
          <a:p>
            <a:pPr marL="0" indent="0">
              <a:buNone/>
            </a:pPr>
            <a:r>
              <a:rPr lang="en-US" dirty="0"/>
              <a:t>Stay present in the meetings and be a part of the decision-making</a:t>
            </a:r>
          </a:p>
          <a:p>
            <a:pPr lvl="1"/>
            <a:r>
              <a:rPr lang="en-US" dirty="0"/>
              <a:t>H&amp;S professionals are accustomed to being cautionary and conservative- (leaning towards safe work practices and lessening risk to the workforce)</a:t>
            </a:r>
          </a:p>
          <a:p>
            <a:pPr lvl="2"/>
            <a:r>
              <a:rPr lang="en-US" dirty="0"/>
              <a:t>Your input is valuable and necessary</a:t>
            </a:r>
          </a:p>
          <a:p>
            <a:pPr lvl="3"/>
            <a:r>
              <a:rPr lang="en-US" dirty="0"/>
              <a:t>Don’t be silent, don’t be intimidated, and don’t be sidelined.  You are professionals at what you do.   If you need help, ask for it.  If you need time to consider something, ask for it.</a:t>
            </a:r>
          </a:p>
        </p:txBody>
      </p:sp>
      <p:sp>
        <p:nvSpPr>
          <p:cNvPr id="4" name="Slide Number Placeholder 3">
            <a:extLst>
              <a:ext uri="{FF2B5EF4-FFF2-40B4-BE49-F238E27FC236}">
                <a16:creationId xmlns:a16="http://schemas.microsoft.com/office/drawing/2014/main" id="{E3A9FDBE-9485-4573-B5FB-9D7C884F73A5}"/>
              </a:ext>
            </a:extLst>
          </p:cNvPr>
          <p:cNvSpPr>
            <a:spLocks noGrp="1"/>
          </p:cNvSpPr>
          <p:nvPr>
            <p:ph type="sldNum" sz="quarter" idx="12"/>
          </p:nvPr>
        </p:nvSpPr>
        <p:spPr/>
        <p:txBody>
          <a:bodyPr/>
          <a:lstStyle/>
          <a:p>
            <a:fld id="{19F1FF13-9046-425C-BFAA-9A3503A3EA4F}" type="slidenum">
              <a:rPr lang="en-US" smtClean="0"/>
              <a:t>14</a:t>
            </a:fld>
            <a:endParaRPr lang="en-US" dirty="0"/>
          </a:p>
        </p:txBody>
      </p:sp>
    </p:spTree>
    <p:extLst>
      <p:ext uri="{BB962C8B-B14F-4D97-AF65-F5344CB8AC3E}">
        <p14:creationId xmlns:p14="http://schemas.microsoft.com/office/powerpoint/2010/main" val="1140460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81A61-BE54-41A8-B977-82EED855E1F7}"/>
              </a:ext>
            </a:extLst>
          </p:cNvPr>
          <p:cNvSpPr>
            <a:spLocks noGrp="1"/>
          </p:cNvSpPr>
          <p:nvPr>
            <p:ph type="title"/>
          </p:nvPr>
        </p:nvSpPr>
        <p:spPr/>
        <p:txBody>
          <a:bodyPr/>
          <a:lstStyle/>
          <a:p>
            <a:r>
              <a:rPr lang="en-US" b="1" dirty="0"/>
              <a:t>What Can Be Done </a:t>
            </a:r>
            <a:r>
              <a:rPr lang="en-US" b="1" dirty="0">
                <a:solidFill>
                  <a:srgbClr val="FFC000"/>
                </a:solidFill>
                <a:highlight>
                  <a:srgbClr val="808080"/>
                </a:highlight>
              </a:rPr>
              <a:t>During an Incident</a:t>
            </a:r>
          </a:p>
        </p:txBody>
      </p:sp>
      <p:sp>
        <p:nvSpPr>
          <p:cNvPr id="3" name="Content Placeholder 2">
            <a:extLst>
              <a:ext uri="{FF2B5EF4-FFF2-40B4-BE49-F238E27FC236}">
                <a16:creationId xmlns:a16="http://schemas.microsoft.com/office/drawing/2014/main" id="{31937B38-787E-46A4-836B-91037326AE7D}"/>
              </a:ext>
            </a:extLst>
          </p:cNvPr>
          <p:cNvSpPr>
            <a:spLocks noGrp="1"/>
          </p:cNvSpPr>
          <p:nvPr>
            <p:ph idx="1"/>
          </p:nvPr>
        </p:nvSpPr>
        <p:spPr>
          <a:xfrm>
            <a:off x="838200" y="1825625"/>
            <a:ext cx="10253133" cy="4351338"/>
          </a:xfrm>
        </p:spPr>
        <p:txBody>
          <a:bodyPr>
            <a:normAutofit fontScale="92500" lnSpcReduction="10000"/>
          </a:bodyPr>
          <a:lstStyle/>
          <a:p>
            <a:pPr marL="0" indent="0">
              <a:buNone/>
            </a:pPr>
            <a:r>
              <a:rPr lang="en-US" sz="3000" dirty="0"/>
              <a:t>Attend all the meetings with Command Staff</a:t>
            </a:r>
          </a:p>
          <a:p>
            <a:pPr lvl="1"/>
            <a:r>
              <a:rPr lang="en-US" sz="2600" dirty="0"/>
              <a:t>Be ready to work with the ICS and provide counsel to the Incident Commander or their Deputy.</a:t>
            </a:r>
          </a:p>
          <a:p>
            <a:pPr lvl="1"/>
            <a:r>
              <a:rPr lang="en-US" sz="2600" dirty="0"/>
              <a:t>Develop safe working plans for those responding and during post-event activities.  Get familiar with the </a:t>
            </a:r>
            <a:r>
              <a:rPr lang="en-US" sz="2600" i="1" dirty="0">
                <a:hlinkClick r:id="rId3"/>
              </a:rPr>
              <a:t>ICS215A</a:t>
            </a:r>
            <a:r>
              <a:rPr lang="en-US" sz="2600" dirty="0"/>
              <a:t> and </a:t>
            </a:r>
            <a:r>
              <a:rPr lang="en-US" sz="2600" i="1" dirty="0">
                <a:hlinkClick r:id="rId4"/>
              </a:rPr>
              <a:t>ICS208</a:t>
            </a:r>
            <a:r>
              <a:rPr lang="en-US" sz="2600" dirty="0"/>
              <a:t> forms.</a:t>
            </a:r>
          </a:p>
          <a:p>
            <a:pPr lvl="2"/>
            <a:r>
              <a:rPr lang="en-US" sz="2200" u="sng" dirty="0"/>
              <a:t>Some thoughts to start planning</a:t>
            </a:r>
          </a:p>
          <a:p>
            <a:pPr lvl="3"/>
            <a:r>
              <a:rPr lang="en-US" sz="2200" dirty="0"/>
              <a:t>Is there asbestos or another toxin in the workplace? </a:t>
            </a:r>
          </a:p>
          <a:p>
            <a:pPr lvl="3"/>
            <a:r>
              <a:rPr lang="en-US" sz="2200" dirty="0"/>
              <a:t>Do you have proper PPE for the investigators to utilize during post-even forensics and documentation process? Do they bring their own?</a:t>
            </a:r>
          </a:p>
          <a:p>
            <a:pPr lvl="3"/>
            <a:r>
              <a:rPr lang="en-US" sz="2200" dirty="0"/>
              <a:t>Some surface coverings (i.e., carpet and tile) may need to be cut up or disturbed for investigation.</a:t>
            </a:r>
          </a:p>
          <a:p>
            <a:pPr lvl="3"/>
            <a:r>
              <a:rPr lang="en-US" sz="2200" dirty="0"/>
              <a:t>Post event cleanup/remediation may involve disturbing flooring that might contain asbestos (tiles, mastic/adhesive).</a:t>
            </a:r>
          </a:p>
        </p:txBody>
      </p:sp>
      <p:sp>
        <p:nvSpPr>
          <p:cNvPr id="4" name="Slide Number Placeholder 3">
            <a:extLst>
              <a:ext uri="{FF2B5EF4-FFF2-40B4-BE49-F238E27FC236}">
                <a16:creationId xmlns:a16="http://schemas.microsoft.com/office/drawing/2014/main" id="{E3A9FDBE-9485-4573-B5FB-9D7C884F73A5}"/>
              </a:ext>
            </a:extLst>
          </p:cNvPr>
          <p:cNvSpPr>
            <a:spLocks noGrp="1"/>
          </p:cNvSpPr>
          <p:nvPr>
            <p:ph type="sldNum" sz="quarter" idx="12"/>
          </p:nvPr>
        </p:nvSpPr>
        <p:spPr/>
        <p:txBody>
          <a:bodyPr/>
          <a:lstStyle/>
          <a:p>
            <a:fld id="{19F1FF13-9046-425C-BFAA-9A3503A3EA4F}" type="slidenum">
              <a:rPr lang="en-US" smtClean="0"/>
              <a:t>15</a:t>
            </a:fld>
            <a:endParaRPr lang="en-US" dirty="0"/>
          </a:p>
        </p:txBody>
      </p:sp>
    </p:spTree>
    <p:extLst>
      <p:ext uri="{BB962C8B-B14F-4D97-AF65-F5344CB8AC3E}">
        <p14:creationId xmlns:p14="http://schemas.microsoft.com/office/powerpoint/2010/main" val="428016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81A61-BE54-41A8-B977-82EED855E1F7}"/>
              </a:ext>
            </a:extLst>
          </p:cNvPr>
          <p:cNvSpPr>
            <a:spLocks noGrp="1"/>
          </p:cNvSpPr>
          <p:nvPr>
            <p:ph type="title"/>
          </p:nvPr>
        </p:nvSpPr>
        <p:spPr/>
        <p:txBody>
          <a:bodyPr/>
          <a:lstStyle/>
          <a:p>
            <a:r>
              <a:rPr lang="en-US" b="1" dirty="0"/>
              <a:t>What Can Be Done </a:t>
            </a:r>
            <a:r>
              <a:rPr lang="en-US" b="1" dirty="0">
                <a:solidFill>
                  <a:srgbClr val="FFC000"/>
                </a:solidFill>
                <a:highlight>
                  <a:srgbClr val="808080"/>
                </a:highlight>
              </a:rPr>
              <a:t>During &gt; Transition to After</a:t>
            </a:r>
          </a:p>
        </p:txBody>
      </p:sp>
      <p:sp>
        <p:nvSpPr>
          <p:cNvPr id="3" name="Content Placeholder 2">
            <a:extLst>
              <a:ext uri="{FF2B5EF4-FFF2-40B4-BE49-F238E27FC236}">
                <a16:creationId xmlns:a16="http://schemas.microsoft.com/office/drawing/2014/main" id="{31937B38-787E-46A4-836B-91037326AE7D}"/>
              </a:ext>
            </a:extLst>
          </p:cNvPr>
          <p:cNvSpPr>
            <a:spLocks noGrp="1"/>
          </p:cNvSpPr>
          <p:nvPr>
            <p:ph idx="1"/>
          </p:nvPr>
        </p:nvSpPr>
        <p:spPr/>
        <p:txBody>
          <a:bodyPr>
            <a:normAutofit/>
          </a:bodyPr>
          <a:lstStyle/>
          <a:p>
            <a:pPr marL="0" indent="0">
              <a:buNone/>
            </a:pPr>
            <a:r>
              <a:rPr lang="en-US" dirty="0"/>
              <a:t>Along with a small group of amazing colleagues from the City, my office (OSHS) was the center of gravity for managing over a hundred counselors providing critical incident and crisis care for those directly affected. </a:t>
            </a:r>
          </a:p>
          <a:p>
            <a:pPr marL="0" indent="0">
              <a:buNone/>
            </a:pPr>
            <a:r>
              <a:rPr lang="en-US" dirty="0"/>
              <a:t>Our team dubbed </a:t>
            </a:r>
            <a:r>
              <a:rPr lang="en-US" b="1" dirty="0">
                <a:solidFill>
                  <a:srgbClr val="0000FF"/>
                </a:solidFill>
              </a:rPr>
              <a:t>“Care-Team 6” </a:t>
            </a:r>
            <a:r>
              <a:rPr lang="en-US" dirty="0"/>
              <a:t>then facilitated and coordinated months of supportive therapy and counseling for those who needed longer-term support across the entire organization.</a:t>
            </a:r>
          </a:p>
          <a:p>
            <a:pPr marL="0" indent="0">
              <a:buNone/>
            </a:pPr>
            <a:endParaRPr lang="en-US" dirty="0"/>
          </a:p>
          <a:p>
            <a:pPr marL="0" indent="0">
              <a:buNone/>
            </a:pPr>
            <a:r>
              <a:rPr lang="en-US" dirty="0"/>
              <a:t>Are you prepared to form such a team during such a tragic and overwhelming event?  Start having these discussions now.</a:t>
            </a:r>
          </a:p>
        </p:txBody>
      </p:sp>
      <p:sp>
        <p:nvSpPr>
          <p:cNvPr id="4" name="Slide Number Placeholder 3">
            <a:extLst>
              <a:ext uri="{FF2B5EF4-FFF2-40B4-BE49-F238E27FC236}">
                <a16:creationId xmlns:a16="http://schemas.microsoft.com/office/drawing/2014/main" id="{E3A9FDBE-9485-4573-B5FB-9D7C884F73A5}"/>
              </a:ext>
            </a:extLst>
          </p:cNvPr>
          <p:cNvSpPr>
            <a:spLocks noGrp="1"/>
          </p:cNvSpPr>
          <p:nvPr>
            <p:ph type="sldNum" sz="quarter" idx="12"/>
          </p:nvPr>
        </p:nvSpPr>
        <p:spPr/>
        <p:txBody>
          <a:bodyPr/>
          <a:lstStyle/>
          <a:p>
            <a:fld id="{19F1FF13-9046-425C-BFAA-9A3503A3EA4F}" type="slidenum">
              <a:rPr lang="en-US" smtClean="0"/>
              <a:t>16</a:t>
            </a:fld>
            <a:endParaRPr lang="en-US" dirty="0"/>
          </a:p>
        </p:txBody>
      </p:sp>
    </p:spTree>
    <p:extLst>
      <p:ext uri="{BB962C8B-B14F-4D97-AF65-F5344CB8AC3E}">
        <p14:creationId xmlns:p14="http://schemas.microsoft.com/office/powerpoint/2010/main" val="20718383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81A61-BE54-41A8-B977-82EED855E1F7}"/>
              </a:ext>
            </a:extLst>
          </p:cNvPr>
          <p:cNvSpPr>
            <a:spLocks noGrp="1"/>
          </p:cNvSpPr>
          <p:nvPr>
            <p:ph type="title"/>
          </p:nvPr>
        </p:nvSpPr>
        <p:spPr/>
        <p:txBody>
          <a:bodyPr/>
          <a:lstStyle/>
          <a:p>
            <a:r>
              <a:rPr lang="en-US" b="1" dirty="0"/>
              <a:t>What Can Be Done </a:t>
            </a:r>
            <a:r>
              <a:rPr lang="en-US" b="1" dirty="0">
                <a:solidFill>
                  <a:srgbClr val="FF0000"/>
                </a:solidFill>
              </a:rPr>
              <a:t>After an Incident</a:t>
            </a:r>
          </a:p>
        </p:txBody>
      </p:sp>
      <p:sp>
        <p:nvSpPr>
          <p:cNvPr id="3" name="Content Placeholder 2">
            <a:extLst>
              <a:ext uri="{FF2B5EF4-FFF2-40B4-BE49-F238E27FC236}">
                <a16:creationId xmlns:a16="http://schemas.microsoft.com/office/drawing/2014/main" id="{31937B38-787E-46A4-836B-91037326AE7D}"/>
              </a:ext>
            </a:extLst>
          </p:cNvPr>
          <p:cNvSpPr>
            <a:spLocks noGrp="1"/>
          </p:cNvSpPr>
          <p:nvPr>
            <p:ph idx="1"/>
          </p:nvPr>
        </p:nvSpPr>
        <p:spPr>
          <a:xfrm>
            <a:off x="838200" y="1825624"/>
            <a:ext cx="10515600" cy="4685243"/>
          </a:xfrm>
        </p:spPr>
        <p:txBody>
          <a:bodyPr>
            <a:normAutofit lnSpcReduction="10000"/>
          </a:bodyPr>
          <a:lstStyle/>
          <a:p>
            <a:pPr marL="0" indent="0">
              <a:buNone/>
            </a:pPr>
            <a:r>
              <a:rPr lang="en-US" dirty="0"/>
              <a:t>Plan to be involved for at least a year or more (up to two-three years)</a:t>
            </a:r>
          </a:p>
          <a:p>
            <a:pPr lvl="1"/>
            <a:r>
              <a:rPr lang="en-US" dirty="0"/>
              <a:t>Your EOC (emergency operations center) may fall back to “virtual” from live and in-person staffing, but Safety is a necessary component to emergency operations and required in the ICS structure on the command staff.</a:t>
            </a:r>
          </a:p>
          <a:p>
            <a:pPr lvl="2"/>
            <a:r>
              <a:rPr lang="en-US" dirty="0"/>
              <a:t>You will go back to your ‘normal’ work and activities, but this will be a long-term commitment to support (even when COVID-19 happens next).</a:t>
            </a:r>
          </a:p>
          <a:p>
            <a:pPr marL="914400" lvl="2" indent="0">
              <a:buNone/>
            </a:pPr>
            <a:endParaRPr lang="en-US" dirty="0"/>
          </a:p>
          <a:p>
            <a:pPr marL="0" indent="0">
              <a:buNone/>
            </a:pPr>
            <a:r>
              <a:rPr lang="en-US" dirty="0"/>
              <a:t>Be engaged with Workers Comp and Benefits if You Can</a:t>
            </a:r>
          </a:p>
          <a:p>
            <a:pPr lvl="1"/>
            <a:r>
              <a:rPr lang="en-US" dirty="0"/>
              <a:t>This is best managed as a central group who meets regularly</a:t>
            </a:r>
          </a:p>
          <a:p>
            <a:pPr lvl="2"/>
            <a:r>
              <a:rPr lang="en-US" dirty="0"/>
              <a:t>Monthly at first, then quarterly (?)  </a:t>
            </a:r>
          </a:p>
          <a:p>
            <a:pPr lvl="2"/>
            <a:r>
              <a:rPr lang="en-US" dirty="0"/>
              <a:t>Your organization may be set up differently, but this is a good model to consider</a:t>
            </a:r>
          </a:p>
          <a:p>
            <a:pPr lvl="3"/>
            <a:r>
              <a:rPr lang="en-US" dirty="0"/>
              <a:t>Benefits, HR, Safety, Legal and Leadership discuss the really bad cases (deceased and seriously injured for statutes of limitations on claims, documentation of injuries, etc).</a:t>
            </a:r>
          </a:p>
          <a:p>
            <a:pPr lvl="3"/>
            <a:r>
              <a:rPr lang="en-US" dirty="0"/>
              <a:t>Ongoing discussions are then held regarding long-term mental health support and disability</a:t>
            </a:r>
          </a:p>
          <a:p>
            <a:pPr marL="0" indent="0">
              <a:buNone/>
            </a:pPr>
            <a:endParaRPr lang="en-US" dirty="0"/>
          </a:p>
          <a:p>
            <a:pPr marL="0" indent="0">
              <a:buNone/>
            </a:pPr>
            <a:endParaRPr lang="en-US" dirty="0"/>
          </a:p>
          <a:p>
            <a:pPr marL="914400" lvl="2" indent="0">
              <a:buNone/>
            </a:pPr>
            <a:endParaRPr lang="en-US" dirty="0"/>
          </a:p>
        </p:txBody>
      </p:sp>
      <p:sp>
        <p:nvSpPr>
          <p:cNvPr id="4" name="Slide Number Placeholder 3">
            <a:extLst>
              <a:ext uri="{FF2B5EF4-FFF2-40B4-BE49-F238E27FC236}">
                <a16:creationId xmlns:a16="http://schemas.microsoft.com/office/drawing/2014/main" id="{E3A9FDBE-9485-4573-B5FB-9D7C884F73A5}"/>
              </a:ext>
            </a:extLst>
          </p:cNvPr>
          <p:cNvSpPr>
            <a:spLocks noGrp="1"/>
          </p:cNvSpPr>
          <p:nvPr>
            <p:ph type="sldNum" sz="quarter" idx="12"/>
          </p:nvPr>
        </p:nvSpPr>
        <p:spPr/>
        <p:txBody>
          <a:bodyPr/>
          <a:lstStyle/>
          <a:p>
            <a:fld id="{19F1FF13-9046-425C-BFAA-9A3503A3EA4F}" type="slidenum">
              <a:rPr lang="en-US" smtClean="0"/>
              <a:t>17</a:t>
            </a:fld>
            <a:endParaRPr lang="en-US" dirty="0"/>
          </a:p>
        </p:txBody>
      </p:sp>
    </p:spTree>
    <p:extLst>
      <p:ext uri="{BB962C8B-B14F-4D97-AF65-F5344CB8AC3E}">
        <p14:creationId xmlns:p14="http://schemas.microsoft.com/office/powerpoint/2010/main" val="2088961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81A61-BE54-41A8-B977-82EED855E1F7}"/>
              </a:ext>
            </a:extLst>
          </p:cNvPr>
          <p:cNvSpPr>
            <a:spLocks noGrp="1"/>
          </p:cNvSpPr>
          <p:nvPr>
            <p:ph type="title"/>
          </p:nvPr>
        </p:nvSpPr>
        <p:spPr/>
        <p:txBody>
          <a:bodyPr/>
          <a:lstStyle/>
          <a:p>
            <a:r>
              <a:rPr lang="en-US" b="1" dirty="0"/>
              <a:t>What Can Be Done </a:t>
            </a:r>
            <a:r>
              <a:rPr lang="en-US" b="1" dirty="0">
                <a:solidFill>
                  <a:srgbClr val="FF0000"/>
                </a:solidFill>
              </a:rPr>
              <a:t>After an Incident</a:t>
            </a:r>
          </a:p>
        </p:txBody>
      </p:sp>
      <p:sp>
        <p:nvSpPr>
          <p:cNvPr id="3" name="Content Placeholder 2">
            <a:extLst>
              <a:ext uri="{FF2B5EF4-FFF2-40B4-BE49-F238E27FC236}">
                <a16:creationId xmlns:a16="http://schemas.microsoft.com/office/drawing/2014/main" id="{31937B38-787E-46A4-836B-91037326AE7D}"/>
              </a:ext>
            </a:extLst>
          </p:cNvPr>
          <p:cNvSpPr>
            <a:spLocks noGrp="1"/>
          </p:cNvSpPr>
          <p:nvPr>
            <p:ph idx="1"/>
          </p:nvPr>
        </p:nvSpPr>
        <p:spPr>
          <a:xfrm>
            <a:off x="838200" y="1825625"/>
            <a:ext cx="10515600" cy="4659842"/>
          </a:xfrm>
        </p:spPr>
        <p:txBody>
          <a:bodyPr>
            <a:normAutofit lnSpcReduction="10000"/>
          </a:bodyPr>
          <a:lstStyle/>
          <a:p>
            <a:pPr marL="0" indent="0">
              <a:buNone/>
            </a:pPr>
            <a:r>
              <a:rPr lang="en-US" dirty="0"/>
              <a:t>Do what we know how to do</a:t>
            </a:r>
          </a:p>
          <a:p>
            <a:pPr lvl="1"/>
            <a:r>
              <a:rPr lang="en-US" dirty="0"/>
              <a:t>Develop safe working plans for those responding and during post-event activities.</a:t>
            </a:r>
          </a:p>
          <a:p>
            <a:pPr marL="914400" lvl="2" indent="0">
              <a:buNone/>
            </a:pPr>
            <a:r>
              <a:rPr lang="en-US" u="sng" dirty="0"/>
              <a:t>Some thoughts</a:t>
            </a:r>
          </a:p>
          <a:p>
            <a:pPr lvl="3"/>
            <a:r>
              <a:rPr lang="en-US" sz="2000" dirty="0"/>
              <a:t>Is there asbestos or other toxins known or suspect in the workplace? </a:t>
            </a:r>
          </a:p>
          <a:p>
            <a:pPr lvl="4"/>
            <a:r>
              <a:rPr lang="en-US" sz="2000" dirty="0"/>
              <a:t>We know there will probably be blood or other body fluids or substances/materials present. </a:t>
            </a:r>
          </a:p>
          <a:p>
            <a:pPr lvl="3"/>
            <a:r>
              <a:rPr lang="en-US" sz="2000" dirty="0"/>
              <a:t>Do you have proper PPE for the investigators to utilize during post-even forensics process?  If not – does your organization have a plan to contract and/or procure materials and/or services.</a:t>
            </a:r>
          </a:p>
          <a:p>
            <a:pPr lvl="3"/>
            <a:r>
              <a:rPr lang="en-US" sz="2000" dirty="0"/>
              <a:t>Expect that some surface coverings (i.e., carpet, tile, wall board and ceiling tiles) may need to be cut up and removed for investigation.</a:t>
            </a:r>
          </a:p>
          <a:p>
            <a:pPr lvl="3"/>
            <a:r>
              <a:rPr lang="en-US" sz="2000" dirty="0"/>
              <a:t>Expect post event cleanup/remediation to involve disturbing substrates which might contain asbestos (tiles, mastic/adhesive).   The management of this is a partnership with an appropriate contractor and H&amp;S to be certain it is handled properly in-process, and during collection/disposal.</a:t>
            </a:r>
          </a:p>
        </p:txBody>
      </p:sp>
      <p:sp>
        <p:nvSpPr>
          <p:cNvPr id="4" name="Slide Number Placeholder 3">
            <a:extLst>
              <a:ext uri="{FF2B5EF4-FFF2-40B4-BE49-F238E27FC236}">
                <a16:creationId xmlns:a16="http://schemas.microsoft.com/office/drawing/2014/main" id="{E3A9FDBE-9485-4573-B5FB-9D7C884F73A5}"/>
              </a:ext>
            </a:extLst>
          </p:cNvPr>
          <p:cNvSpPr>
            <a:spLocks noGrp="1"/>
          </p:cNvSpPr>
          <p:nvPr>
            <p:ph type="sldNum" sz="quarter" idx="12"/>
          </p:nvPr>
        </p:nvSpPr>
        <p:spPr/>
        <p:txBody>
          <a:bodyPr/>
          <a:lstStyle/>
          <a:p>
            <a:fld id="{19F1FF13-9046-425C-BFAA-9A3503A3EA4F}" type="slidenum">
              <a:rPr lang="en-US" smtClean="0"/>
              <a:t>18</a:t>
            </a:fld>
            <a:endParaRPr lang="en-US" dirty="0"/>
          </a:p>
        </p:txBody>
      </p:sp>
    </p:spTree>
    <p:extLst>
      <p:ext uri="{BB962C8B-B14F-4D97-AF65-F5344CB8AC3E}">
        <p14:creationId xmlns:p14="http://schemas.microsoft.com/office/powerpoint/2010/main" val="24245026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81A61-BE54-41A8-B977-82EED855E1F7}"/>
              </a:ext>
            </a:extLst>
          </p:cNvPr>
          <p:cNvSpPr>
            <a:spLocks noGrp="1"/>
          </p:cNvSpPr>
          <p:nvPr>
            <p:ph type="title"/>
          </p:nvPr>
        </p:nvSpPr>
        <p:spPr/>
        <p:txBody>
          <a:bodyPr/>
          <a:lstStyle/>
          <a:p>
            <a:r>
              <a:rPr lang="en-US" b="1" dirty="0"/>
              <a:t>What Can Be Done </a:t>
            </a:r>
            <a:r>
              <a:rPr lang="en-US" b="1" dirty="0">
                <a:solidFill>
                  <a:srgbClr val="FF0000"/>
                </a:solidFill>
              </a:rPr>
              <a:t>After an Incident</a:t>
            </a:r>
          </a:p>
        </p:txBody>
      </p:sp>
      <p:sp>
        <p:nvSpPr>
          <p:cNvPr id="3" name="Content Placeholder 2">
            <a:extLst>
              <a:ext uri="{FF2B5EF4-FFF2-40B4-BE49-F238E27FC236}">
                <a16:creationId xmlns:a16="http://schemas.microsoft.com/office/drawing/2014/main" id="{31937B38-787E-46A4-836B-91037326AE7D}"/>
              </a:ext>
            </a:extLst>
          </p:cNvPr>
          <p:cNvSpPr>
            <a:spLocks noGrp="1"/>
          </p:cNvSpPr>
          <p:nvPr>
            <p:ph idx="1"/>
          </p:nvPr>
        </p:nvSpPr>
        <p:spPr/>
        <p:txBody>
          <a:bodyPr/>
          <a:lstStyle/>
          <a:p>
            <a:pPr marL="0" indent="0">
              <a:buNone/>
            </a:pPr>
            <a:r>
              <a:rPr lang="en-US" dirty="0"/>
              <a:t>Exercise the Partnerships and Scenarios</a:t>
            </a:r>
          </a:p>
          <a:p>
            <a:pPr lvl="1"/>
            <a:r>
              <a:rPr lang="en-US" dirty="0"/>
              <a:t>Have someone experienced in facilitating training conduct both table-top exercises (TTX) and Actual or Field Training Exercises (FTX):</a:t>
            </a:r>
          </a:p>
          <a:p>
            <a:pPr lvl="2"/>
            <a:r>
              <a:rPr lang="en-US" dirty="0"/>
              <a:t>Start small – your own team</a:t>
            </a:r>
          </a:p>
          <a:p>
            <a:pPr marL="0" indent="0">
              <a:buNone/>
            </a:pPr>
            <a:r>
              <a:rPr lang="en-US" dirty="0"/>
              <a:t>Participate in the Hot-Wash or After-Action Reports and Discussions</a:t>
            </a:r>
          </a:p>
          <a:p>
            <a:pPr lvl="1"/>
            <a:r>
              <a:rPr lang="en-US" dirty="0"/>
              <a:t>These are valuable methods for capturing lessons-learned, good practices, and the not-so-good missteps.  </a:t>
            </a:r>
          </a:p>
          <a:p>
            <a:pPr lvl="2"/>
            <a:r>
              <a:rPr lang="en-US" dirty="0"/>
              <a:t>This is important, so obtain the support of a scribe or admin assistant if feasible to record all the nuances of what you will be doing throughout this traumatic period of activity.</a:t>
            </a:r>
          </a:p>
        </p:txBody>
      </p:sp>
      <p:sp>
        <p:nvSpPr>
          <p:cNvPr id="4" name="Slide Number Placeholder 3">
            <a:extLst>
              <a:ext uri="{FF2B5EF4-FFF2-40B4-BE49-F238E27FC236}">
                <a16:creationId xmlns:a16="http://schemas.microsoft.com/office/drawing/2014/main" id="{E3A9FDBE-9485-4573-B5FB-9D7C884F73A5}"/>
              </a:ext>
            </a:extLst>
          </p:cNvPr>
          <p:cNvSpPr>
            <a:spLocks noGrp="1"/>
          </p:cNvSpPr>
          <p:nvPr>
            <p:ph type="sldNum" sz="quarter" idx="12"/>
          </p:nvPr>
        </p:nvSpPr>
        <p:spPr/>
        <p:txBody>
          <a:bodyPr/>
          <a:lstStyle/>
          <a:p>
            <a:fld id="{19F1FF13-9046-425C-BFAA-9A3503A3EA4F}" type="slidenum">
              <a:rPr lang="en-US" smtClean="0"/>
              <a:t>19</a:t>
            </a:fld>
            <a:endParaRPr lang="en-US" dirty="0"/>
          </a:p>
        </p:txBody>
      </p:sp>
    </p:spTree>
    <p:extLst>
      <p:ext uri="{BB962C8B-B14F-4D97-AF65-F5344CB8AC3E}">
        <p14:creationId xmlns:p14="http://schemas.microsoft.com/office/powerpoint/2010/main" val="2614484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056E4A5D-9855-442E-A017-24CC86E17E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230" y="-76201"/>
            <a:ext cx="12209230"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0" y="2550695"/>
            <a:ext cx="12192000" cy="2510589"/>
          </a:xfrm>
        </p:spPr>
        <p:txBody>
          <a:bodyPr>
            <a:noAutofit/>
          </a:bodyPr>
          <a:lstStyle/>
          <a:p>
            <a:r>
              <a:rPr lang="en-US" sz="4600" dirty="0">
                <a:solidFill>
                  <a:srgbClr val="0033CC"/>
                </a:solidFill>
                <a:latin typeface="Arial" panose="020B0604020202020204" pitchFamily="34" charset="0"/>
                <a:cs typeface="Arial" panose="020B0604020202020204" pitchFamily="34" charset="0"/>
              </a:rPr>
              <a:t>The Role of Health and Safety Professionals</a:t>
            </a:r>
            <a:br>
              <a:rPr lang="en-US" sz="4600" dirty="0">
                <a:solidFill>
                  <a:srgbClr val="0070C0"/>
                </a:solidFill>
                <a:latin typeface="Arial" panose="020B0604020202020204" pitchFamily="34" charset="0"/>
                <a:cs typeface="Arial" panose="020B0604020202020204" pitchFamily="34" charset="0"/>
              </a:rPr>
            </a:br>
            <a:br>
              <a:rPr lang="en-US" sz="4600" dirty="0">
                <a:latin typeface="Arial" panose="020B0604020202020204" pitchFamily="34" charset="0"/>
                <a:cs typeface="Arial" panose="020B0604020202020204" pitchFamily="34" charset="0"/>
              </a:rPr>
            </a:br>
            <a:r>
              <a:rPr lang="en-US" sz="4600" dirty="0">
                <a:latin typeface="Arial" panose="020B0604020202020204" pitchFamily="34" charset="0"/>
                <a:cs typeface="Arial" panose="020B0604020202020204" pitchFamily="34" charset="0"/>
              </a:rPr>
              <a:t>In Mass Shootings or Incidents Involving Workplace Violence</a:t>
            </a:r>
            <a:br>
              <a:rPr lang="en-US" sz="4600" dirty="0">
                <a:latin typeface="Arial" panose="020B0604020202020204" pitchFamily="34" charset="0"/>
                <a:cs typeface="Arial" panose="020B0604020202020204" pitchFamily="34" charset="0"/>
              </a:rPr>
            </a:br>
            <a:endParaRPr lang="en-US" sz="4600" dirty="0">
              <a:solidFill>
                <a:srgbClr val="0070C0"/>
              </a:solidFill>
              <a:latin typeface="Arial" panose="020B0604020202020204" pitchFamily="34" charset="0"/>
              <a:cs typeface="Arial" panose="020B0604020202020204" pitchFamily="34" charset="0"/>
            </a:endParaRPr>
          </a:p>
        </p:txBody>
      </p:sp>
      <p:pic>
        <p:nvPicPr>
          <p:cNvPr id="5" name="Picture 5">
            <a:extLst>
              <a:ext uri="{FF2B5EF4-FFF2-40B4-BE49-F238E27FC236}">
                <a16:creationId xmlns:a16="http://schemas.microsoft.com/office/drawing/2014/main" id="{30157CA7-CFD2-4B31-B736-3479223EF18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7765" y="76200"/>
            <a:ext cx="2185988"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
            <a:extLst>
              <a:ext uri="{FF2B5EF4-FFF2-40B4-BE49-F238E27FC236}">
                <a16:creationId xmlns:a16="http://schemas.microsoft.com/office/drawing/2014/main" id="{90B70B43-B330-4674-A7C6-6E32836AC41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590" y="533400"/>
            <a:ext cx="2138363"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0981904F-6046-4B3C-8AA3-60414B7D4F29}"/>
              </a:ext>
            </a:extLst>
          </p:cNvPr>
          <p:cNvSpPr/>
          <p:nvPr/>
        </p:nvSpPr>
        <p:spPr>
          <a:xfrm>
            <a:off x="910404" y="5924490"/>
            <a:ext cx="10851047" cy="800219"/>
          </a:xfrm>
          <a:prstGeom prst="rect">
            <a:avLst/>
          </a:prstGeom>
        </p:spPr>
        <p:txBody>
          <a:bodyPr wrap="none">
            <a:spAutoFit/>
          </a:bodyPr>
          <a:lstStyle/>
          <a:p>
            <a:r>
              <a:rPr lang="en-US" sz="4600" dirty="0">
                <a:solidFill>
                  <a:srgbClr val="0033CC"/>
                </a:solidFill>
                <a:latin typeface="Arial" panose="020B0604020202020204" pitchFamily="34" charset="0"/>
                <a:cs typeface="Arial" panose="020B0604020202020204" pitchFamily="34" charset="0"/>
              </a:rPr>
              <a:t>Lessons Learned and Practices to Share</a:t>
            </a:r>
            <a:endParaRPr lang="en-US" sz="4600" dirty="0">
              <a:solidFill>
                <a:srgbClr val="0033CC"/>
              </a:solidFill>
            </a:endParaRPr>
          </a:p>
        </p:txBody>
      </p:sp>
    </p:spTree>
    <p:extLst>
      <p:ext uri="{BB962C8B-B14F-4D97-AF65-F5344CB8AC3E}">
        <p14:creationId xmlns:p14="http://schemas.microsoft.com/office/powerpoint/2010/main" val="33603911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FAE53-3951-49F9-B1C5-A344B32C610E}"/>
              </a:ext>
            </a:extLst>
          </p:cNvPr>
          <p:cNvSpPr>
            <a:spLocks noGrp="1"/>
          </p:cNvSpPr>
          <p:nvPr>
            <p:ph type="title"/>
          </p:nvPr>
        </p:nvSpPr>
        <p:spPr>
          <a:xfrm>
            <a:off x="653268" y="809625"/>
            <a:ext cx="10515600" cy="881063"/>
          </a:xfrm>
        </p:spPr>
        <p:txBody>
          <a:bodyPr/>
          <a:lstStyle/>
          <a:p>
            <a:r>
              <a:rPr lang="en-US" b="1" dirty="0"/>
              <a:t>Some things H&amp;S professionals need to know</a:t>
            </a:r>
          </a:p>
        </p:txBody>
      </p:sp>
      <p:sp>
        <p:nvSpPr>
          <p:cNvPr id="3" name="Content Placeholder 2">
            <a:extLst>
              <a:ext uri="{FF2B5EF4-FFF2-40B4-BE49-F238E27FC236}">
                <a16:creationId xmlns:a16="http://schemas.microsoft.com/office/drawing/2014/main" id="{00C93FE3-F9E2-4063-A2FE-5D9DE46E64B2}"/>
              </a:ext>
            </a:extLst>
          </p:cNvPr>
          <p:cNvSpPr>
            <a:spLocks noGrp="1"/>
          </p:cNvSpPr>
          <p:nvPr>
            <p:ph idx="1"/>
          </p:nvPr>
        </p:nvSpPr>
        <p:spPr>
          <a:xfrm>
            <a:off x="414689" y="1931503"/>
            <a:ext cx="10515600" cy="4351338"/>
          </a:xfrm>
        </p:spPr>
        <p:txBody>
          <a:bodyPr>
            <a:normAutofit fontScale="92500"/>
          </a:bodyPr>
          <a:lstStyle/>
          <a:p>
            <a:r>
              <a:rPr lang="en-US" dirty="0"/>
              <a:t>Be prepared to see deceased employees or seriously injured employees.</a:t>
            </a:r>
          </a:p>
          <a:p>
            <a:r>
              <a:rPr lang="en-US" dirty="0"/>
              <a:t>Be prepared to be told “no” frequently by Police who are just doing their jobs also.   Having a solid working relationship ahead of time </a:t>
            </a:r>
            <a:r>
              <a:rPr lang="en-US" u="sng" dirty="0"/>
              <a:t>helps a lot</a:t>
            </a:r>
            <a:r>
              <a:rPr lang="en-US" dirty="0"/>
              <a:t>.</a:t>
            </a:r>
          </a:p>
          <a:p>
            <a:r>
              <a:rPr lang="en-US" dirty="0"/>
              <a:t>Be prepared to document second-hand from primary investigators things that H&amp;S personnel can work with as actionable and deliverable (e.g., training, exercises, and increased resources).  </a:t>
            </a:r>
            <a:r>
              <a:rPr lang="en-US" u="sng" dirty="0"/>
              <a:t>Listen really well</a:t>
            </a:r>
            <a:r>
              <a:rPr lang="en-US" dirty="0"/>
              <a:t>.</a:t>
            </a:r>
          </a:p>
          <a:p>
            <a:r>
              <a:rPr lang="en-US" dirty="0"/>
              <a:t>Be prepared to coordinate blood-borne pathogen case management for responders and co-workers who may have rendered emergency care.</a:t>
            </a:r>
          </a:p>
          <a:p>
            <a:r>
              <a:rPr lang="en-US" dirty="0"/>
              <a:t>Be prepared to work with workers compensation staff in risk management, a third-party administrator, or wherever this lands in your organization. </a:t>
            </a:r>
          </a:p>
        </p:txBody>
      </p:sp>
      <p:sp>
        <p:nvSpPr>
          <p:cNvPr id="4" name="Slide Number Placeholder 3">
            <a:extLst>
              <a:ext uri="{FF2B5EF4-FFF2-40B4-BE49-F238E27FC236}">
                <a16:creationId xmlns:a16="http://schemas.microsoft.com/office/drawing/2014/main" id="{A7F848C2-B8D0-44FB-BC22-6264DFDD508E}"/>
              </a:ext>
            </a:extLst>
          </p:cNvPr>
          <p:cNvSpPr>
            <a:spLocks noGrp="1"/>
          </p:cNvSpPr>
          <p:nvPr>
            <p:ph type="sldNum" sz="quarter" idx="12"/>
          </p:nvPr>
        </p:nvSpPr>
        <p:spPr/>
        <p:txBody>
          <a:bodyPr/>
          <a:lstStyle/>
          <a:p>
            <a:fld id="{19F1FF13-9046-425C-BFAA-9A3503A3EA4F}" type="slidenum">
              <a:rPr lang="en-US" smtClean="0"/>
              <a:t>20</a:t>
            </a:fld>
            <a:endParaRPr lang="en-US" dirty="0"/>
          </a:p>
        </p:txBody>
      </p:sp>
    </p:spTree>
    <p:extLst>
      <p:ext uri="{BB962C8B-B14F-4D97-AF65-F5344CB8AC3E}">
        <p14:creationId xmlns:p14="http://schemas.microsoft.com/office/powerpoint/2010/main" val="3263179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CAB67-6BE3-4EBE-A50C-931449F62F69}"/>
              </a:ext>
            </a:extLst>
          </p:cNvPr>
          <p:cNvSpPr>
            <a:spLocks noGrp="1"/>
          </p:cNvSpPr>
          <p:nvPr>
            <p:ph type="title"/>
          </p:nvPr>
        </p:nvSpPr>
        <p:spPr/>
        <p:txBody>
          <a:bodyPr/>
          <a:lstStyle/>
          <a:p>
            <a:r>
              <a:rPr lang="en-US" b="1" dirty="0"/>
              <a:t>Since the shooting</a:t>
            </a:r>
          </a:p>
        </p:txBody>
      </p:sp>
      <p:sp>
        <p:nvSpPr>
          <p:cNvPr id="3" name="Content Placeholder 2">
            <a:extLst>
              <a:ext uri="{FF2B5EF4-FFF2-40B4-BE49-F238E27FC236}">
                <a16:creationId xmlns:a16="http://schemas.microsoft.com/office/drawing/2014/main" id="{1EBD3F89-B044-4F1E-9742-3317D698996D}"/>
              </a:ext>
            </a:extLst>
          </p:cNvPr>
          <p:cNvSpPr>
            <a:spLocks noGrp="1"/>
          </p:cNvSpPr>
          <p:nvPr>
            <p:ph idx="1"/>
          </p:nvPr>
        </p:nvSpPr>
        <p:spPr/>
        <p:txBody>
          <a:bodyPr>
            <a:normAutofit lnSpcReduction="10000"/>
          </a:bodyPr>
          <a:lstStyle/>
          <a:p>
            <a:pPr marL="0" indent="0">
              <a:buNone/>
            </a:pPr>
            <a:r>
              <a:rPr lang="en-US" dirty="0"/>
              <a:t>All those involved in providing care to the large workforce affected have been suffering from compassion fatigue and the stress has been overwhelming at times.</a:t>
            </a:r>
          </a:p>
          <a:p>
            <a:pPr marL="0" indent="0">
              <a:buNone/>
            </a:pPr>
            <a:r>
              <a:rPr lang="en-US" dirty="0"/>
              <a:t>Before one year had even passed, COVID-19 became the dominant focus for all of us in the Health and Safety field.  My same team had to rally once again and has been the center for all things needed to manage and respond to COVID-19 for the City workforce.</a:t>
            </a:r>
          </a:p>
          <a:p>
            <a:pPr lvl="1"/>
            <a:r>
              <a:rPr lang="en-US" dirty="0"/>
              <a:t>OSHS is the authority for regulatory compliance, creating necessary guidance, policy and training for nearly 10,000 staff in all occupations from first responders to healthcare, to public utilities and public works, landscaping and the Virginia Aquarium, agriculture, maritime activities, and our public-facing activities in parks and rec, libraries, museums, human services, and others.</a:t>
            </a:r>
          </a:p>
        </p:txBody>
      </p:sp>
      <p:sp>
        <p:nvSpPr>
          <p:cNvPr id="4" name="Slide Number Placeholder 3">
            <a:extLst>
              <a:ext uri="{FF2B5EF4-FFF2-40B4-BE49-F238E27FC236}">
                <a16:creationId xmlns:a16="http://schemas.microsoft.com/office/drawing/2014/main" id="{D8CB1800-DACD-42EE-BAB1-64667DF0BD04}"/>
              </a:ext>
            </a:extLst>
          </p:cNvPr>
          <p:cNvSpPr>
            <a:spLocks noGrp="1"/>
          </p:cNvSpPr>
          <p:nvPr>
            <p:ph type="sldNum" sz="quarter" idx="12"/>
          </p:nvPr>
        </p:nvSpPr>
        <p:spPr/>
        <p:txBody>
          <a:bodyPr/>
          <a:lstStyle/>
          <a:p>
            <a:fld id="{19F1FF13-9046-425C-BFAA-9A3503A3EA4F}" type="slidenum">
              <a:rPr lang="en-US" smtClean="0"/>
              <a:t>21</a:t>
            </a:fld>
            <a:endParaRPr lang="en-US" dirty="0"/>
          </a:p>
        </p:txBody>
      </p:sp>
    </p:spTree>
    <p:extLst>
      <p:ext uri="{BB962C8B-B14F-4D97-AF65-F5344CB8AC3E}">
        <p14:creationId xmlns:p14="http://schemas.microsoft.com/office/powerpoint/2010/main" val="12299088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CAB67-6BE3-4EBE-A50C-931449F62F69}"/>
              </a:ext>
            </a:extLst>
          </p:cNvPr>
          <p:cNvSpPr>
            <a:spLocks noGrp="1"/>
          </p:cNvSpPr>
          <p:nvPr>
            <p:ph type="title"/>
          </p:nvPr>
        </p:nvSpPr>
        <p:spPr/>
        <p:txBody>
          <a:bodyPr/>
          <a:lstStyle/>
          <a:p>
            <a:r>
              <a:rPr lang="en-US" b="1" dirty="0"/>
              <a:t>A personal note</a:t>
            </a:r>
          </a:p>
        </p:txBody>
      </p:sp>
      <p:sp>
        <p:nvSpPr>
          <p:cNvPr id="3" name="Content Placeholder 2">
            <a:extLst>
              <a:ext uri="{FF2B5EF4-FFF2-40B4-BE49-F238E27FC236}">
                <a16:creationId xmlns:a16="http://schemas.microsoft.com/office/drawing/2014/main" id="{1EBD3F89-B044-4F1E-9742-3317D698996D}"/>
              </a:ext>
            </a:extLst>
          </p:cNvPr>
          <p:cNvSpPr>
            <a:spLocks noGrp="1"/>
          </p:cNvSpPr>
          <p:nvPr>
            <p:ph idx="1"/>
          </p:nvPr>
        </p:nvSpPr>
        <p:spPr/>
        <p:txBody>
          <a:bodyPr>
            <a:normAutofit/>
          </a:bodyPr>
          <a:lstStyle/>
          <a:p>
            <a:r>
              <a:rPr lang="en-US" dirty="0"/>
              <a:t>Most of us on Care-Team 6 have been engaged in professional counseling/therapy to work to try to manage the incredible stress from the incident and the unrelenting burden of continuing to provide support services for those directly affected.  We’re all simply burned out.</a:t>
            </a:r>
          </a:p>
          <a:p>
            <a:r>
              <a:rPr lang="en-US" dirty="0"/>
              <a:t>One of my colleagues has voluntarily resigned due to the tremendous stress and lack of resources to support them.</a:t>
            </a:r>
          </a:p>
          <a:p>
            <a:r>
              <a:rPr lang="en-US" dirty="0"/>
              <a:t>One of my colleagues has just taken a Leave of Absence for an indefinite period until sometime in 2022. </a:t>
            </a:r>
          </a:p>
          <a:p>
            <a:r>
              <a:rPr lang="en-US" dirty="0"/>
              <a:t>One of my colleagues is actively looking for a new line of work.</a:t>
            </a:r>
          </a:p>
        </p:txBody>
      </p:sp>
      <p:sp>
        <p:nvSpPr>
          <p:cNvPr id="4" name="Slide Number Placeholder 3">
            <a:extLst>
              <a:ext uri="{FF2B5EF4-FFF2-40B4-BE49-F238E27FC236}">
                <a16:creationId xmlns:a16="http://schemas.microsoft.com/office/drawing/2014/main" id="{D8CB1800-DACD-42EE-BAB1-64667DF0BD04}"/>
              </a:ext>
            </a:extLst>
          </p:cNvPr>
          <p:cNvSpPr>
            <a:spLocks noGrp="1"/>
          </p:cNvSpPr>
          <p:nvPr>
            <p:ph type="sldNum" sz="quarter" idx="12"/>
          </p:nvPr>
        </p:nvSpPr>
        <p:spPr/>
        <p:txBody>
          <a:bodyPr/>
          <a:lstStyle/>
          <a:p>
            <a:fld id="{19F1FF13-9046-425C-BFAA-9A3503A3EA4F}" type="slidenum">
              <a:rPr lang="en-US" smtClean="0"/>
              <a:t>22</a:t>
            </a:fld>
            <a:endParaRPr lang="en-US" dirty="0"/>
          </a:p>
        </p:txBody>
      </p:sp>
    </p:spTree>
    <p:extLst>
      <p:ext uri="{BB962C8B-B14F-4D97-AF65-F5344CB8AC3E}">
        <p14:creationId xmlns:p14="http://schemas.microsoft.com/office/powerpoint/2010/main" val="7109409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A408F-775E-4F98-A929-63D1C891BFCD}"/>
              </a:ext>
            </a:extLst>
          </p:cNvPr>
          <p:cNvSpPr>
            <a:spLocks noGrp="1"/>
          </p:cNvSpPr>
          <p:nvPr>
            <p:ph type="title"/>
          </p:nvPr>
        </p:nvSpPr>
        <p:spPr/>
        <p:txBody>
          <a:bodyPr/>
          <a:lstStyle/>
          <a:p>
            <a:r>
              <a:rPr lang="en-US" b="1" dirty="0"/>
              <a:t>A few take-a-ways</a:t>
            </a:r>
          </a:p>
        </p:txBody>
      </p:sp>
      <p:sp>
        <p:nvSpPr>
          <p:cNvPr id="3" name="Content Placeholder 2">
            <a:extLst>
              <a:ext uri="{FF2B5EF4-FFF2-40B4-BE49-F238E27FC236}">
                <a16:creationId xmlns:a16="http://schemas.microsoft.com/office/drawing/2014/main" id="{079A5613-6EF1-4347-8295-6AD648DF85D6}"/>
              </a:ext>
            </a:extLst>
          </p:cNvPr>
          <p:cNvSpPr>
            <a:spLocks noGrp="1"/>
          </p:cNvSpPr>
          <p:nvPr>
            <p:ph idx="1"/>
          </p:nvPr>
        </p:nvSpPr>
        <p:spPr>
          <a:xfrm>
            <a:off x="838200" y="1825624"/>
            <a:ext cx="10515600" cy="4775701"/>
          </a:xfrm>
        </p:spPr>
        <p:txBody>
          <a:bodyPr>
            <a:normAutofit/>
          </a:bodyPr>
          <a:lstStyle/>
          <a:p>
            <a:r>
              <a:rPr lang="en-US" dirty="0"/>
              <a:t>Don’t under-estimate the need for staff and resources.</a:t>
            </a:r>
          </a:p>
          <a:p>
            <a:r>
              <a:rPr lang="en-US" dirty="0"/>
              <a:t>We are all thinly staffed (some bare minimum) or seriously understaffed and these types of events can happen without notice.</a:t>
            </a:r>
          </a:p>
          <a:p>
            <a:r>
              <a:rPr lang="en-US" dirty="0"/>
              <a:t>Plan ahead and create partnerships and working agreements – then train or exercise using not only recent cases as models, but consider your own unique organizational structure, workforce, and risks.</a:t>
            </a:r>
          </a:p>
          <a:p>
            <a:r>
              <a:rPr lang="en-US" dirty="0"/>
              <a:t>Be the touch-stone for those who need you to be.  Be a sounding board and partner with others who want to be prepared.</a:t>
            </a:r>
          </a:p>
          <a:p>
            <a:r>
              <a:rPr lang="en-US" dirty="0"/>
              <a:t>Do your homework, research, read and talk to people.  Stay engaged.</a:t>
            </a:r>
          </a:p>
        </p:txBody>
      </p:sp>
      <p:sp>
        <p:nvSpPr>
          <p:cNvPr id="4" name="Slide Number Placeholder 3">
            <a:extLst>
              <a:ext uri="{FF2B5EF4-FFF2-40B4-BE49-F238E27FC236}">
                <a16:creationId xmlns:a16="http://schemas.microsoft.com/office/drawing/2014/main" id="{BFD0DD21-B766-418B-B474-2A8E576C38DD}"/>
              </a:ext>
            </a:extLst>
          </p:cNvPr>
          <p:cNvSpPr>
            <a:spLocks noGrp="1"/>
          </p:cNvSpPr>
          <p:nvPr>
            <p:ph type="sldNum" sz="quarter" idx="12"/>
          </p:nvPr>
        </p:nvSpPr>
        <p:spPr/>
        <p:txBody>
          <a:bodyPr/>
          <a:lstStyle/>
          <a:p>
            <a:fld id="{19F1FF13-9046-425C-BFAA-9A3503A3EA4F}" type="slidenum">
              <a:rPr lang="en-US" smtClean="0"/>
              <a:t>23</a:t>
            </a:fld>
            <a:endParaRPr lang="en-US" dirty="0"/>
          </a:p>
        </p:txBody>
      </p:sp>
    </p:spTree>
    <p:extLst>
      <p:ext uri="{BB962C8B-B14F-4D97-AF65-F5344CB8AC3E}">
        <p14:creationId xmlns:p14="http://schemas.microsoft.com/office/powerpoint/2010/main" val="16784239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A408F-775E-4F98-A929-63D1C891BFCD}"/>
              </a:ext>
            </a:extLst>
          </p:cNvPr>
          <p:cNvSpPr>
            <a:spLocks noGrp="1"/>
          </p:cNvSpPr>
          <p:nvPr>
            <p:ph type="title"/>
          </p:nvPr>
        </p:nvSpPr>
        <p:spPr/>
        <p:txBody>
          <a:bodyPr/>
          <a:lstStyle/>
          <a:p>
            <a:r>
              <a:rPr lang="en-US" b="1" dirty="0"/>
              <a:t>A Sincere Thank You</a:t>
            </a:r>
          </a:p>
        </p:txBody>
      </p:sp>
      <p:sp>
        <p:nvSpPr>
          <p:cNvPr id="3" name="Content Placeholder 2">
            <a:extLst>
              <a:ext uri="{FF2B5EF4-FFF2-40B4-BE49-F238E27FC236}">
                <a16:creationId xmlns:a16="http://schemas.microsoft.com/office/drawing/2014/main" id="{079A5613-6EF1-4347-8295-6AD648DF85D6}"/>
              </a:ext>
            </a:extLst>
          </p:cNvPr>
          <p:cNvSpPr>
            <a:spLocks noGrp="1"/>
          </p:cNvSpPr>
          <p:nvPr>
            <p:ph idx="1"/>
          </p:nvPr>
        </p:nvSpPr>
        <p:spPr>
          <a:xfrm>
            <a:off x="838199" y="1825624"/>
            <a:ext cx="10778067" cy="4775701"/>
          </a:xfrm>
        </p:spPr>
        <p:txBody>
          <a:bodyPr>
            <a:normAutofit/>
          </a:bodyPr>
          <a:lstStyle/>
          <a:p>
            <a:pPr marL="0" indent="0">
              <a:buNone/>
            </a:pPr>
            <a:r>
              <a:rPr lang="en-US" sz="2600" dirty="0"/>
              <a:t>Believe it or not, with the Police investigation just beginning, and the FBI, ATF and myriad of other Federal Agencies lining up to begin their investigations, and work together to try to discern what happened;</a:t>
            </a:r>
          </a:p>
          <a:p>
            <a:r>
              <a:rPr lang="en-US" sz="2600" dirty="0"/>
              <a:t>Our DOLI/VOSH colleagues reached out, said “take your time”, and let us know when we can talk about this.</a:t>
            </a:r>
          </a:p>
          <a:p>
            <a:pPr lvl="1"/>
            <a:r>
              <a:rPr lang="en-US" dirty="0"/>
              <a:t>Remember – this is a workplace fatality.   Regardless of how the employees were injured or died, </a:t>
            </a:r>
            <a:r>
              <a:rPr lang="en-US" u="sng" dirty="0"/>
              <a:t>it happened at the workplace</a:t>
            </a:r>
            <a:r>
              <a:rPr lang="en-US" dirty="0"/>
              <a:t>.</a:t>
            </a:r>
          </a:p>
          <a:p>
            <a:pPr lvl="2"/>
            <a:r>
              <a:rPr lang="en-US" dirty="0"/>
              <a:t>We have a duty to act, to conduct an investigation, and to work with our regulatory partners to document what we know and what we can do to work to mitigate such acts in the future where feasible.  This is still a work(place) related incident at its basic level.</a:t>
            </a:r>
          </a:p>
          <a:p>
            <a:pPr marL="457200" lvl="2" indent="-457200"/>
            <a:r>
              <a:rPr lang="en-US" sz="2600" dirty="0"/>
              <a:t>That professional courtesy and moment of “pause” provided was helpful in more ways that we could ever express.  All we can do is say - </a:t>
            </a:r>
            <a:r>
              <a:rPr lang="en-US" sz="2800" dirty="0">
                <a:solidFill>
                  <a:srgbClr val="0000FF"/>
                </a:solidFill>
              </a:rPr>
              <a:t>Thank You…</a:t>
            </a:r>
            <a:endParaRPr lang="en-US" sz="2600" dirty="0">
              <a:solidFill>
                <a:srgbClr val="0000FF"/>
              </a:solidFill>
            </a:endParaRPr>
          </a:p>
        </p:txBody>
      </p:sp>
      <p:sp>
        <p:nvSpPr>
          <p:cNvPr id="4" name="Slide Number Placeholder 3">
            <a:extLst>
              <a:ext uri="{FF2B5EF4-FFF2-40B4-BE49-F238E27FC236}">
                <a16:creationId xmlns:a16="http://schemas.microsoft.com/office/drawing/2014/main" id="{BFD0DD21-B766-418B-B474-2A8E576C38DD}"/>
              </a:ext>
            </a:extLst>
          </p:cNvPr>
          <p:cNvSpPr>
            <a:spLocks noGrp="1"/>
          </p:cNvSpPr>
          <p:nvPr>
            <p:ph type="sldNum" sz="quarter" idx="12"/>
          </p:nvPr>
        </p:nvSpPr>
        <p:spPr/>
        <p:txBody>
          <a:bodyPr/>
          <a:lstStyle/>
          <a:p>
            <a:fld id="{19F1FF13-9046-425C-BFAA-9A3503A3EA4F}" type="slidenum">
              <a:rPr lang="en-US" smtClean="0"/>
              <a:t>24</a:t>
            </a:fld>
            <a:endParaRPr lang="en-US" dirty="0"/>
          </a:p>
        </p:txBody>
      </p:sp>
    </p:spTree>
    <p:extLst>
      <p:ext uri="{BB962C8B-B14F-4D97-AF65-F5344CB8AC3E}">
        <p14:creationId xmlns:p14="http://schemas.microsoft.com/office/powerpoint/2010/main" val="10277316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0899" y="2945606"/>
            <a:ext cx="9297033" cy="966788"/>
          </a:xfrm>
        </p:spPr>
        <p:txBody>
          <a:bodyPr>
            <a:noAutofit/>
          </a:bodyPr>
          <a:lstStyle/>
          <a:p>
            <a:r>
              <a:rPr lang="en-US" sz="6000" b="1" dirty="0">
                <a:solidFill>
                  <a:srgbClr val="0000FF"/>
                </a:solidFill>
                <a:latin typeface="Arial" panose="020B0604020202020204" pitchFamily="34" charset="0"/>
                <a:cs typeface="Arial" panose="020B0604020202020204" pitchFamily="34" charset="0"/>
              </a:rPr>
              <a:t>Thoughts?</a:t>
            </a:r>
            <a:br>
              <a:rPr lang="en-US" sz="6000" b="1" dirty="0">
                <a:solidFill>
                  <a:srgbClr val="0000FF"/>
                </a:solidFill>
                <a:latin typeface="Arial" panose="020B0604020202020204" pitchFamily="34" charset="0"/>
                <a:cs typeface="Arial" panose="020B0604020202020204" pitchFamily="34" charset="0"/>
              </a:rPr>
            </a:br>
            <a:br>
              <a:rPr lang="en-US" sz="6000" b="1" dirty="0">
                <a:solidFill>
                  <a:srgbClr val="0000FF"/>
                </a:solidFill>
                <a:latin typeface="Arial" panose="020B0604020202020204" pitchFamily="34" charset="0"/>
                <a:cs typeface="Arial" panose="020B0604020202020204" pitchFamily="34" charset="0"/>
              </a:rPr>
            </a:br>
            <a:r>
              <a:rPr lang="en-US" sz="6000" b="1" dirty="0">
                <a:solidFill>
                  <a:srgbClr val="0000FF"/>
                </a:solidFill>
                <a:latin typeface="Arial" panose="020B0604020202020204" pitchFamily="34" charset="0"/>
                <a:cs typeface="Arial" panose="020B0604020202020204" pitchFamily="34" charset="0"/>
              </a:rPr>
              <a:t>		Questions?</a:t>
            </a:r>
            <a:br>
              <a:rPr lang="en-US" sz="6000" b="1" dirty="0">
                <a:solidFill>
                  <a:srgbClr val="0000FF"/>
                </a:solidFill>
                <a:latin typeface="Arial" panose="020B0604020202020204" pitchFamily="34" charset="0"/>
                <a:cs typeface="Arial" panose="020B0604020202020204" pitchFamily="34" charset="0"/>
              </a:rPr>
            </a:br>
            <a:br>
              <a:rPr lang="en-US" sz="6000" b="1" dirty="0">
                <a:solidFill>
                  <a:srgbClr val="0000FF"/>
                </a:solidFill>
                <a:latin typeface="Arial" panose="020B0604020202020204" pitchFamily="34" charset="0"/>
                <a:cs typeface="Arial" panose="020B0604020202020204" pitchFamily="34" charset="0"/>
              </a:rPr>
            </a:br>
            <a:r>
              <a:rPr lang="en-US" sz="6000" b="1" dirty="0">
                <a:solidFill>
                  <a:srgbClr val="0000FF"/>
                </a:solidFill>
                <a:latin typeface="Arial" panose="020B0604020202020204" pitchFamily="34" charset="0"/>
                <a:cs typeface="Arial" panose="020B0604020202020204" pitchFamily="34" charset="0"/>
              </a:rPr>
              <a:t>				Comments?</a:t>
            </a:r>
            <a:endParaRPr lang="en-US" sz="6000" b="1" i="1" dirty="0">
              <a:solidFill>
                <a:srgbClr val="0000FF"/>
              </a:solidFill>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19F1FF13-9046-425C-BFAA-9A3503A3EA4F}" type="slidenum">
              <a:rPr lang="en-US" smtClean="0"/>
              <a:t>25</a:t>
            </a:fld>
            <a:endParaRPr lang="en-US" dirty="0"/>
          </a:p>
        </p:txBody>
      </p:sp>
    </p:spTree>
    <p:extLst>
      <p:ext uri="{BB962C8B-B14F-4D97-AF65-F5344CB8AC3E}">
        <p14:creationId xmlns:p14="http://schemas.microsoft.com/office/powerpoint/2010/main" val="36298603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51679"/>
            <a:ext cx="10126449" cy="966788"/>
          </a:xfrm>
        </p:spPr>
        <p:txBody>
          <a:bodyPr>
            <a:noAutofit/>
          </a:bodyPr>
          <a:lstStyle/>
          <a:p>
            <a:r>
              <a:rPr lang="en-US" sz="6600" b="1" i="1" dirty="0">
                <a:latin typeface="Arial" panose="020B0604020202020204" pitchFamily="34" charset="0"/>
                <a:cs typeface="Arial" panose="020B0604020202020204" pitchFamily="34" charset="0"/>
              </a:rPr>
              <a:t>Thank you for your time</a:t>
            </a:r>
          </a:p>
        </p:txBody>
      </p:sp>
      <p:sp>
        <p:nvSpPr>
          <p:cNvPr id="3" name="Slide Number Placeholder 2"/>
          <p:cNvSpPr>
            <a:spLocks noGrp="1"/>
          </p:cNvSpPr>
          <p:nvPr>
            <p:ph type="sldNum" sz="quarter" idx="12"/>
          </p:nvPr>
        </p:nvSpPr>
        <p:spPr/>
        <p:txBody>
          <a:bodyPr/>
          <a:lstStyle/>
          <a:p>
            <a:fld id="{19F1FF13-9046-425C-BFAA-9A3503A3EA4F}" type="slidenum">
              <a:rPr lang="en-US" smtClean="0"/>
              <a:t>26</a:t>
            </a:fld>
            <a:endParaRPr lang="en-US" dirty="0"/>
          </a:p>
        </p:txBody>
      </p:sp>
    </p:spTree>
    <p:extLst>
      <p:ext uri="{BB962C8B-B14F-4D97-AF65-F5344CB8AC3E}">
        <p14:creationId xmlns:p14="http://schemas.microsoft.com/office/powerpoint/2010/main" val="23179240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056E4A5D-9855-442E-A017-24CC86E17E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209230" cy="685800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a:extLst>
              <a:ext uri="{FF2B5EF4-FFF2-40B4-BE49-F238E27FC236}">
                <a16:creationId xmlns:a16="http://schemas.microsoft.com/office/drawing/2014/main" id="{30157CA7-CFD2-4B31-B736-3479223EF18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7765" y="76200"/>
            <a:ext cx="2185988"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
            <a:extLst>
              <a:ext uri="{FF2B5EF4-FFF2-40B4-BE49-F238E27FC236}">
                <a16:creationId xmlns:a16="http://schemas.microsoft.com/office/drawing/2014/main" id="{90B70B43-B330-4674-A7C6-6E32836AC41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590" y="533400"/>
            <a:ext cx="2138363"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DA81CBA4-84B8-4F6E-848D-618F82A17AA3}"/>
              </a:ext>
            </a:extLst>
          </p:cNvPr>
          <p:cNvSpPr txBox="1"/>
          <p:nvPr/>
        </p:nvSpPr>
        <p:spPr>
          <a:xfrm>
            <a:off x="117765" y="5304472"/>
            <a:ext cx="4843955" cy="1477328"/>
          </a:xfrm>
          <a:prstGeom prst="rect">
            <a:avLst/>
          </a:prstGeom>
          <a:noFill/>
        </p:spPr>
        <p:txBody>
          <a:bodyPr wrap="none" rtlCol="0">
            <a:spAutoFit/>
          </a:bodyPr>
          <a:lstStyle/>
          <a:p>
            <a:r>
              <a:rPr lang="en-US" dirty="0"/>
              <a:t>Scott Kalis</a:t>
            </a:r>
          </a:p>
          <a:p>
            <a:r>
              <a:rPr lang="en-US" dirty="0"/>
              <a:t>Occupational Safety and Health Services Manager</a:t>
            </a:r>
          </a:p>
          <a:p>
            <a:r>
              <a:rPr lang="en-US" dirty="0"/>
              <a:t>City of Virginia Beach</a:t>
            </a:r>
          </a:p>
          <a:p>
            <a:r>
              <a:rPr lang="en-US" dirty="0"/>
              <a:t>Office (757) 385-8423</a:t>
            </a:r>
          </a:p>
          <a:p>
            <a:r>
              <a:rPr lang="en-US" dirty="0"/>
              <a:t>eMail: </a:t>
            </a:r>
            <a:r>
              <a:rPr lang="en-US" dirty="0">
                <a:hlinkClick r:id="rId6"/>
              </a:rPr>
              <a:t>skalis@vbgov.com</a:t>
            </a:r>
            <a:endParaRPr lang="en-US" dirty="0"/>
          </a:p>
        </p:txBody>
      </p:sp>
    </p:spTree>
    <p:extLst>
      <p:ext uri="{BB962C8B-B14F-4D97-AF65-F5344CB8AC3E}">
        <p14:creationId xmlns:p14="http://schemas.microsoft.com/office/powerpoint/2010/main" val="2376994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397" y="2901616"/>
            <a:ext cx="11782095" cy="966788"/>
          </a:xfrm>
        </p:spPr>
        <p:txBody>
          <a:bodyPr>
            <a:noAutofit/>
          </a:bodyPr>
          <a:lstStyle/>
          <a:p>
            <a:pPr algn="ctr"/>
            <a:r>
              <a:rPr lang="en-US" sz="4800" b="1" dirty="0">
                <a:latin typeface="Arial" panose="020B0604020202020204" pitchFamily="34" charset="0"/>
                <a:cs typeface="Arial" panose="020B0604020202020204" pitchFamily="34" charset="0"/>
              </a:rPr>
              <a:t>What Brought Us Here?</a:t>
            </a:r>
            <a:endParaRPr lang="en-US" sz="4800" b="1" i="1" dirty="0">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19F1FF13-9046-425C-BFAA-9A3503A3EA4F}" type="slidenum">
              <a:rPr lang="en-US" smtClean="0"/>
              <a:t>3</a:t>
            </a:fld>
            <a:endParaRPr lang="en-US" dirty="0"/>
          </a:p>
        </p:txBody>
      </p:sp>
    </p:spTree>
    <p:extLst>
      <p:ext uri="{BB962C8B-B14F-4D97-AF65-F5344CB8AC3E}">
        <p14:creationId xmlns:p14="http://schemas.microsoft.com/office/powerpoint/2010/main" val="2379564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397" y="2901616"/>
            <a:ext cx="11782095" cy="966788"/>
          </a:xfrm>
        </p:spPr>
        <p:txBody>
          <a:bodyPr>
            <a:noAutofit/>
          </a:bodyPr>
          <a:lstStyle/>
          <a:p>
            <a:pPr algn="ctr"/>
            <a:r>
              <a:rPr lang="en-US" sz="4800" dirty="0">
                <a:solidFill>
                  <a:srgbClr val="0033CC"/>
                </a:solidFill>
                <a:latin typeface="Amasis MT Pro Black" panose="020B0604020202020204" pitchFamily="18" charset="0"/>
                <a:cs typeface="Arial" panose="020B0604020202020204" pitchFamily="34" charset="0"/>
              </a:rPr>
              <a:t>Our Story from Virginia Beach</a:t>
            </a:r>
            <a:br>
              <a:rPr lang="en-US" sz="4800" dirty="0">
                <a:solidFill>
                  <a:srgbClr val="0033CC"/>
                </a:solidFill>
                <a:latin typeface="Amasis MT Pro Black" panose="020B0604020202020204" pitchFamily="18" charset="0"/>
                <a:cs typeface="Arial" panose="020B0604020202020204" pitchFamily="34" charset="0"/>
              </a:rPr>
            </a:br>
            <a:br>
              <a:rPr lang="en-US" sz="4800" dirty="0">
                <a:solidFill>
                  <a:srgbClr val="0033CC"/>
                </a:solidFill>
                <a:latin typeface="Amasis MT Pro Black" panose="020B0604020202020204" pitchFamily="18" charset="0"/>
                <a:cs typeface="Arial" panose="020B0604020202020204" pitchFamily="34" charset="0"/>
              </a:rPr>
            </a:br>
            <a:r>
              <a:rPr lang="en-US" sz="1800" b="1" dirty="0">
                <a:latin typeface="Arial" panose="020B0604020202020204" pitchFamily="34" charset="0"/>
                <a:cs typeface="Arial" panose="020B0604020202020204" pitchFamily="34" charset="0"/>
              </a:rPr>
              <a:t>(Disclaimer – What is presented may not directly apply to your organization, so go easy on me…)</a:t>
            </a:r>
            <a:endParaRPr lang="en-US" sz="4800" b="1" i="1" dirty="0">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19F1FF13-9046-425C-BFAA-9A3503A3EA4F}" type="slidenum">
              <a:rPr lang="en-US" smtClean="0"/>
              <a:t>4</a:t>
            </a:fld>
            <a:endParaRPr lang="en-US" dirty="0"/>
          </a:p>
        </p:txBody>
      </p:sp>
    </p:spTree>
    <p:extLst>
      <p:ext uri="{BB962C8B-B14F-4D97-AF65-F5344CB8AC3E}">
        <p14:creationId xmlns:p14="http://schemas.microsoft.com/office/powerpoint/2010/main" val="2535472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98597-B7D9-44F9-B2BF-9EDB18154FC1}"/>
              </a:ext>
            </a:extLst>
          </p:cNvPr>
          <p:cNvSpPr>
            <a:spLocks noGrp="1"/>
          </p:cNvSpPr>
          <p:nvPr>
            <p:ph type="title"/>
          </p:nvPr>
        </p:nvSpPr>
        <p:spPr/>
        <p:txBody>
          <a:bodyPr/>
          <a:lstStyle/>
          <a:p>
            <a:r>
              <a:rPr lang="en-US" b="1" dirty="0"/>
              <a:t>The basics – what was </a:t>
            </a:r>
            <a:r>
              <a:rPr lang="en-US" b="1" i="1" u="sng" dirty="0"/>
              <a:t>directly</a:t>
            </a:r>
            <a:r>
              <a:rPr lang="en-US" b="1" dirty="0"/>
              <a:t> kn</a:t>
            </a:r>
            <a:r>
              <a:rPr lang="en-US" b="1" i="1" dirty="0"/>
              <a:t>own</a:t>
            </a:r>
          </a:p>
        </p:txBody>
      </p:sp>
      <p:sp>
        <p:nvSpPr>
          <p:cNvPr id="3" name="Content Placeholder 2">
            <a:extLst>
              <a:ext uri="{FF2B5EF4-FFF2-40B4-BE49-F238E27FC236}">
                <a16:creationId xmlns:a16="http://schemas.microsoft.com/office/drawing/2014/main" id="{3872E2F1-F0DD-4D5C-87DC-95E3BDE5AA22}"/>
              </a:ext>
            </a:extLst>
          </p:cNvPr>
          <p:cNvSpPr>
            <a:spLocks noGrp="1"/>
          </p:cNvSpPr>
          <p:nvPr>
            <p:ph idx="1"/>
          </p:nvPr>
        </p:nvSpPr>
        <p:spPr>
          <a:xfrm>
            <a:off x="838199" y="1825624"/>
            <a:ext cx="10935789" cy="4530725"/>
          </a:xfrm>
        </p:spPr>
        <p:txBody>
          <a:bodyPr>
            <a:normAutofit fontScale="92500" lnSpcReduction="10000"/>
          </a:bodyPr>
          <a:lstStyle/>
          <a:p>
            <a:r>
              <a:rPr lang="en-US" dirty="0"/>
              <a:t>At approximately 4:30pm on Friday May 31</a:t>
            </a:r>
            <a:r>
              <a:rPr lang="en-US" baseline="30000" dirty="0"/>
              <a:t>st</a:t>
            </a:r>
            <a:r>
              <a:rPr lang="en-US" dirty="0"/>
              <a:t>, 2019 – a City Employee walked into his primary work location (Building #2 on the Municipal Campus) and began shooting his co-workers with two handguns.</a:t>
            </a:r>
          </a:p>
          <a:p>
            <a:r>
              <a:rPr lang="en-US" dirty="0"/>
              <a:t>The individual also encountered a citizen contractor who was in the building for a construction/building permit.  The shooter proceeded to shoot and kill this one (1) citizen.</a:t>
            </a:r>
          </a:p>
          <a:p>
            <a:r>
              <a:rPr lang="en-US" dirty="0"/>
              <a:t>Eleven (11) City employees were also killed on this day.</a:t>
            </a:r>
          </a:p>
          <a:p>
            <a:r>
              <a:rPr lang="en-US" dirty="0"/>
              <a:t>Four (4) City employees were seriously wounded and in critical condition at the time of the incident.  They remain in various stages of long-term recovery.</a:t>
            </a:r>
          </a:p>
          <a:p>
            <a:r>
              <a:rPr lang="en-US" dirty="0"/>
              <a:t>One (1) Police Officer was shot in his ballistic vest and survived.</a:t>
            </a:r>
          </a:p>
          <a:p>
            <a:r>
              <a:rPr lang="en-US" dirty="0"/>
              <a:t>In total: 12 people died and 4 were critically injured.</a:t>
            </a:r>
          </a:p>
        </p:txBody>
      </p:sp>
      <p:sp>
        <p:nvSpPr>
          <p:cNvPr id="4" name="Slide Number Placeholder 3">
            <a:extLst>
              <a:ext uri="{FF2B5EF4-FFF2-40B4-BE49-F238E27FC236}">
                <a16:creationId xmlns:a16="http://schemas.microsoft.com/office/drawing/2014/main" id="{5ED5C73E-CCB8-41B6-8F1E-282A5A6F234C}"/>
              </a:ext>
            </a:extLst>
          </p:cNvPr>
          <p:cNvSpPr>
            <a:spLocks noGrp="1"/>
          </p:cNvSpPr>
          <p:nvPr>
            <p:ph type="sldNum" sz="quarter" idx="12"/>
          </p:nvPr>
        </p:nvSpPr>
        <p:spPr/>
        <p:txBody>
          <a:bodyPr/>
          <a:lstStyle/>
          <a:p>
            <a:fld id="{19F1FF13-9046-425C-BFAA-9A3503A3EA4F}" type="slidenum">
              <a:rPr lang="en-US" smtClean="0"/>
              <a:t>5</a:t>
            </a:fld>
            <a:endParaRPr lang="en-US" dirty="0"/>
          </a:p>
        </p:txBody>
      </p:sp>
    </p:spTree>
    <p:extLst>
      <p:ext uri="{BB962C8B-B14F-4D97-AF65-F5344CB8AC3E}">
        <p14:creationId xmlns:p14="http://schemas.microsoft.com/office/powerpoint/2010/main" val="2957737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19B9E-579E-4FE5-8513-1A7DFD692B3B}"/>
              </a:ext>
            </a:extLst>
          </p:cNvPr>
          <p:cNvSpPr>
            <a:spLocks noGrp="1"/>
          </p:cNvSpPr>
          <p:nvPr>
            <p:ph type="title"/>
          </p:nvPr>
        </p:nvSpPr>
        <p:spPr>
          <a:xfrm>
            <a:off x="838200" y="809625"/>
            <a:ext cx="10896600" cy="881063"/>
          </a:xfrm>
        </p:spPr>
        <p:txBody>
          <a:bodyPr>
            <a:normAutofit/>
          </a:bodyPr>
          <a:lstStyle/>
          <a:p>
            <a:r>
              <a:rPr lang="en-US" b="1" dirty="0"/>
              <a:t>The </a:t>
            </a:r>
            <a:r>
              <a:rPr lang="en-US" b="1" i="1" u="sng" dirty="0"/>
              <a:t>indirect</a:t>
            </a:r>
            <a:r>
              <a:rPr lang="en-US" b="1" dirty="0"/>
              <a:t> effect(s) – what’s not as well known</a:t>
            </a:r>
          </a:p>
        </p:txBody>
      </p:sp>
      <p:sp>
        <p:nvSpPr>
          <p:cNvPr id="3" name="Content Placeholder 2">
            <a:extLst>
              <a:ext uri="{FF2B5EF4-FFF2-40B4-BE49-F238E27FC236}">
                <a16:creationId xmlns:a16="http://schemas.microsoft.com/office/drawing/2014/main" id="{CCE46D1A-9BA6-4175-9448-68D71E6DBD08}"/>
              </a:ext>
            </a:extLst>
          </p:cNvPr>
          <p:cNvSpPr>
            <a:spLocks noGrp="1"/>
          </p:cNvSpPr>
          <p:nvPr>
            <p:ph idx="1"/>
          </p:nvPr>
        </p:nvSpPr>
        <p:spPr>
          <a:xfrm>
            <a:off x="838200" y="1825625"/>
            <a:ext cx="10896600" cy="4895850"/>
          </a:xfrm>
        </p:spPr>
        <p:txBody>
          <a:bodyPr>
            <a:normAutofit/>
          </a:bodyPr>
          <a:lstStyle/>
          <a:p>
            <a:r>
              <a:rPr lang="en-US" sz="2600" dirty="0"/>
              <a:t>Over 400 people worked in this large building.</a:t>
            </a:r>
          </a:p>
          <a:p>
            <a:pPr lvl="1"/>
            <a:r>
              <a:rPr lang="en-US" sz="2200" dirty="0"/>
              <a:t>Primarily in Public Works, Public Utilities, Planning and Information Technology</a:t>
            </a:r>
          </a:p>
          <a:p>
            <a:r>
              <a:rPr lang="en-US" sz="2600" dirty="0"/>
              <a:t>Almost 100 first responders were involved in the incident including Police, Sheriff’s Deputies, Fire, EMS, and Dispatchers.</a:t>
            </a:r>
          </a:p>
          <a:p>
            <a:r>
              <a:rPr lang="en-US" sz="2600" dirty="0"/>
              <a:t>Many of those impacted by the incident have filed workers comp claims and have sought mental health treatment for the significant mental strain that the event put on them.</a:t>
            </a:r>
          </a:p>
          <a:p>
            <a:r>
              <a:rPr lang="en-US" sz="2600" dirty="0"/>
              <a:t>Dozens of City workers have retired/resigned from public service since the incident. </a:t>
            </a:r>
          </a:p>
          <a:p>
            <a:pPr lvl="1"/>
            <a:r>
              <a:rPr lang="en-US" sz="2200" dirty="0"/>
              <a:t>Some of those separating have been from departments not located in Building-2.</a:t>
            </a:r>
          </a:p>
        </p:txBody>
      </p:sp>
      <p:sp>
        <p:nvSpPr>
          <p:cNvPr id="4" name="Slide Number Placeholder 3">
            <a:extLst>
              <a:ext uri="{FF2B5EF4-FFF2-40B4-BE49-F238E27FC236}">
                <a16:creationId xmlns:a16="http://schemas.microsoft.com/office/drawing/2014/main" id="{5C80A8AD-E845-46CA-A8E2-B9F5DB9086EC}"/>
              </a:ext>
            </a:extLst>
          </p:cNvPr>
          <p:cNvSpPr>
            <a:spLocks noGrp="1"/>
          </p:cNvSpPr>
          <p:nvPr>
            <p:ph type="sldNum" sz="quarter" idx="12"/>
          </p:nvPr>
        </p:nvSpPr>
        <p:spPr/>
        <p:txBody>
          <a:bodyPr/>
          <a:lstStyle/>
          <a:p>
            <a:fld id="{19F1FF13-9046-425C-BFAA-9A3503A3EA4F}" type="slidenum">
              <a:rPr lang="en-US" smtClean="0"/>
              <a:t>6</a:t>
            </a:fld>
            <a:endParaRPr lang="en-US" dirty="0"/>
          </a:p>
        </p:txBody>
      </p:sp>
    </p:spTree>
    <p:extLst>
      <p:ext uri="{BB962C8B-B14F-4D97-AF65-F5344CB8AC3E}">
        <p14:creationId xmlns:p14="http://schemas.microsoft.com/office/powerpoint/2010/main" val="215300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2D36C-9718-4036-8550-7F4F638EA670}"/>
              </a:ext>
            </a:extLst>
          </p:cNvPr>
          <p:cNvSpPr>
            <a:spLocks noGrp="1"/>
          </p:cNvSpPr>
          <p:nvPr>
            <p:ph type="title"/>
          </p:nvPr>
        </p:nvSpPr>
        <p:spPr/>
        <p:txBody>
          <a:bodyPr>
            <a:normAutofit/>
          </a:bodyPr>
          <a:lstStyle/>
          <a:p>
            <a:r>
              <a:rPr lang="en-US" b="1" dirty="0"/>
              <a:t>Occupational Safety and Health Impact</a:t>
            </a:r>
          </a:p>
        </p:txBody>
      </p:sp>
      <p:sp>
        <p:nvSpPr>
          <p:cNvPr id="3" name="Content Placeholder 2">
            <a:extLst>
              <a:ext uri="{FF2B5EF4-FFF2-40B4-BE49-F238E27FC236}">
                <a16:creationId xmlns:a16="http://schemas.microsoft.com/office/drawing/2014/main" id="{C9CEB001-EEE8-483E-A0B6-C66F346F1E65}"/>
              </a:ext>
            </a:extLst>
          </p:cNvPr>
          <p:cNvSpPr>
            <a:spLocks noGrp="1"/>
          </p:cNvSpPr>
          <p:nvPr>
            <p:ph idx="1"/>
          </p:nvPr>
        </p:nvSpPr>
        <p:spPr>
          <a:xfrm>
            <a:off x="838200" y="1790788"/>
            <a:ext cx="10515600" cy="4895851"/>
          </a:xfrm>
        </p:spPr>
        <p:txBody>
          <a:bodyPr>
            <a:normAutofit fontScale="92500" lnSpcReduction="20000"/>
          </a:bodyPr>
          <a:lstStyle/>
          <a:p>
            <a:pPr marL="0" indent="0">
              <a:buNone/>
            </a:pPr>
            <a:r>
              <a:rPr lang="en-US" sz="3000" dirty="0"/>
              <a:t>First – Immediate impact to us</a:t>
            </a:r>
          </a:p>
          <a:p>
            <a:pPr lvl="1"/>
            <a:r>
              <a:rPr lang="en-US" dirty="0"/>
              <a:t>One of my clinic staff followed me outside during the shooting to render emergency care to a co-worker who had jumped out his 2</a:t>
            </a:r>
            <a:r>
              <a:rPr lang="en-US" baseline="30000" dirty="0"/>
              <a:t>nd</a:t>
            </a:r>
            <a:r>
              <a:rPr lang="en-US" dirty="0"/>
              <a:t> floor office window to escape the shooter and had stumbled across the street to stand in front of our offices (which includes a full occupational health clinic with medical providers).</a:t>
            </a:r>
          </a:p>
          <a:p>
            <a:pPr lvl="1"/>
            <a:r>
              <a:rPr lang="en-US" dirty="0"/>
              <a:t>My remaining staff were told to shelter in place and remain sequestered in their locked offices with lights off until we were sure the threat had been neutralized. </a:t>
            </a:r>
          </a:p>
          <a:p>
            <a:pPr marL="0" indent="0">
              <a:buNone/>
            </a:pPr>
            <a:r>
              <a:rPr lang="en-US" sz="3000" dirty="0"/>
              <a:t>Second – Work to be done</a:t>
            </a:r>
          </a:p>
          <a:p>
            <a:pPr lvl="1"/>
            <a:r>
              <a:rPr lang="en-US" dirty="0"/>
              <a:t>Immediately my safety team began staffing the Emergency Operations Center (EOC) as the Safety Officer (SOFR) for the Incident Commander, following standard ICS protocols.</a:t>
            </a:r>
          </a:p>
          <a:p>
            <a:pPr lvl="1"/>
            <a:r>
              <a:rPr lang="en-US" dirty="0"/>
              <a:t>My clinical team began working with Humana our EAP contractor and R3 a nationwide contractor for counselors/therapists for resources to stand up services. </a:t>
            </a:r>
          </a:p>
          <a:p>
            <a:pPr lvl="1"/>
            <a:r>
              <a:rPr lang="en-US" dirty="0"/>
              <a:t>One of our Human Services leaders was instrumental in collecting over 100 counselors/therapists in the first week after this tragic incident.  This key role was held by one of the senior leaders in Human Services who stepped up and was a member of our small team that took on the task of response and recovery.</a:t>
            </a:r>
          </a:p>
        </p:txBody>
      </p:sp>
      <p:sp>
        <p:nvSpPr>
          <p:cNvPr id="4" name="Slide Number Placeholder 3">
            <a:extLst>
              <a:ext uri="{FF2B5EF4-FFF2-40B4-BE49-F238E27FC236}">
                <a16:creationId xmlns:a16="http://schemas.microsoft.com/office/drawing/2014/main" id="{A90A2741-CA14-4083-B5F0-8F407A0B4677}"/>
              </a:ext>
            </a:extLst>
          </p:cNvPr>
          <p:cNvSpPr>
            <a:spLocks noGrp="1"/>
          </p:cNvSpPr>
          <p:nvPr>
            <p:ph type="sldNum" sz="quarter" idx="12"/>
          </p:nvPr>
        </p:nvSpPr>
        <p:spPr/>
        <p:txBody>
          <a:bodyPr/>
          <a:lstStyle/>
          <a:p>
            <a:fld id="{19F1FF13-9046-425C-BFAA-9A3503A3EA4F}" type="slidenum">
              <a:rPr lang="en-US" smtClean="0"/>
              <a:t>7</a:t>
            </a:fld>
            <a:endParaRPr lang="en-US" dirty="0"/>
          </a:p>
        </p:txBody>
      </p:sp>
    </p:spTree>
    <p:extLst>
      <p:ext uri="{BB962C8B-B14F-4D97-AF65-F5344CB8AC3E}">
        <p14:creationId xmlns:p14="http://schemas.microsoft.com/office/powerpoint/2010/main" val="2235478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81A61-BE54-41A8-B977-82EED855E1F7}"/>
              </a:ext>
            </a:extLst>
          </p:cNvPr>
          <p:cNvSpPr>
            <a:spLocks noGrp="1"/>
          </p:cNvSpPr>
          <p:nvPr>
            <p:ph type="title"/>
          </p:nvPr>
        </p:nvSpPr>
        <p:spPr/>
        <p:txBody>
          <a:bodyPr/>
          <a:lstStyle/>
          <a:p>
            <a:r>
              <a:rPr lang="en-US" b="1" dirty="0"/>
              <a:t>What Can Be Done</a:t>
            </a:r>
            <a:r>
              <a:rPr lang="en-US" dirty="0"/>
              <a:t> </a:t>
            </a:r>
            <a:r>
              <a:rPr lang="en-US" b="1" dirty="0">
                <a:solidFill>
                  <a:srgbClr val="00B050"/>
                </a:solidFill>
              </a:rPr>
              <a:t>Before an Incident</a:t>
            </a:r>
          </a:p>
        </p:txBody>
      </p:sp>
      <p:sp>
        <p:nvSpPr>
          <p:cNvPr id="3" name="Content Placeholder 2">
            <a:extLst>
              <a:ext uri="{FF2B5EF4-FFF2-40B4-BE49-F238E27FC236}">
                <a16:creationId xmlns:a16="http://schemas.microsoft.com/office/drawing/2014/main" id="{31937B38-787E-46A4-836B-91037326AE7D}"/>
              </a:ext>
            </a:extLst>
          </p:cNvPr>
          <p:cNvSpPr>
            <a:spLocks noGrp="1"/>
          </p:cNvSpPr>
          <p:nvPr>
            <p:ph idx="1"/>
          </p:nvPr>
        </p:nvSpPr>
        <p:spPr>
          <a:xfrm>
            <a:off x="838200" y="1825624"/>
            <a:ext cx="10515600" cy="4895851"/>
          </a:xfrm>
        </p:spPr>
        <p:txBody>
          <a:bodyPr>
            <a:normAutofit lnSpcReduction="10000"/>
          </a:bodyPr>
          <a:lstStyle/>
          <a:p>
            <a:pPr marL="0" indent="0">
              <a:buNone/>
            </a:pPr>
            <a:r>
              <a:rPr lang="en-US" dirty="0"/>
              <a:t>Research and Training</a:t>
            </a:r>
          </a:p>
          <a:p>
            <a:pPr lvl="1"/>
            <a:r>
              <a:rPr lang="en-US" dirty="0"/>
              <a:t>Bring in SMEs and Trusted Sources (discuss options for your organization)</a:t>
            </a:r>
          </a:p>
          <a:p>
            <a:pPr lvl="2"/>
            <a:r>
              <a:rPr lang="en-US" dirty="0"/>
              <a:t>Run, Hide, Fight</a:t>
            </a:r>
          </a:p>
          <a:p>
            <a:pPr lvl="2"/>
            <a:r>
              <a:rPr lang="en-US" dirty="0"/>
              <a:t>Active Threat Citizen Defense</a:t>
            </a:r>
          </a:p>
          <a:p>
            <a:pPr lvl="2"/>
            <a:r>
              <a:rPr lang="en-US" dirty="0"/>
              <a:t>Some other alternative response program</a:t>
            </a:r>
          </a:p>
          <a:p>
            <a:pPr lvl="1"/>
            <a:r>
              <a:rPr lang="en-US" dirty="0"/>
              <a:t>Workforce Training (Who provides?   H&amp;S, Police, 3</a:t>
            </a:r>
            <a:r>
              <a:rPr lang="en-US" baseline="30000" dirty="0"/>
              <a:t>rd</a:t>
            </a:r>
            <a:r>
              <a:rPr lang="en-US" dirty="0"/>
              <a:t> Party?  Is it required?)</a:t>
            </a:r>
          </a:p>
          <a:p>
            <a:pPr lvl="2"/>
            <a:r>
              <a:rPr lang="en-US" dirty="0"/>
              <a:t>1</a:t>
            </a:r>
            <a:r>
              <a:rPr lang="en-US" baseline="30000" dirty="0"/>
              <a:t>st</a:t>
            </a:r>
            <a:r>
              <a:rPr lang="en-US" dirty="0"/>
              <a:t> Aid/CPR/AED/Stop-the-Bleed</a:t>
            </a:r>
          </a:p>
          <a:p>
            <a:pPr lvl="2"/>
            <a:r>
              <a:rPr lang="en-US" dirty="0"/>
              <a:t>Conflict Resolution or Crisis Response (MANDT Based, CIT, or similar)</a:t>
            </a:r>
          </a:p>
          <a:p>
            <a:pPr lvl="1"/>
            <a:r>
              <a:rPr lang="en-US" dirty="0"/>
              <a:t>Public Safety Training (Awareness?  Who provides?)</a:t>
            </a:r>
          </a:p>
          <a:p>
            <a:pPr lvl="2"/>
            <a:r>
              <a:rPr lang="en-US" dirty="0"/>
              <a:t>Rapid Response Teams?</a:t>
            </a:r>
          </a:p>
          <a:p>
            <a:pPr lvl="2"/>
            <a:r>
              <a:rPr lang="en-US" dirty="0"/>
              <a:t>Active Shooter or Assailant Drills?  (Coordinated with H&amp;S, Facilities?)</a:t>
            </a:r>
          </a:p>
          <a:p>
            <a:pPr lvl="1"/>
            <a:r>
              <a:rPr lang="en-US" dirty="0"/>
              <a:t>NIMS/ICS Training for Incident Command structure and operations</a:t>
            </a:r>
          </a:p>
          <a:p>
            <a:pPr lvl="2"/>
            <a:r>
              <a:rPr lang="en-US" dirty="0"/>
              <a:t>H&amp;S are typically the Safety Officer directly supporting the Incident Command</a:t>
            </a:r>
          </a:p>
          <a:p>
            <a:pPr lvl="3"/>
            <a:r>
              <a:rPr lang="en-US" dirty="0"/>
              <a:t>Know what is expected from your position on command staff</a:t>
            </a:r>
          </a:p>
          <a:p>
            <a:pPr lvl="3"/>
            <a:r>
              <a:rPr lang="en-US" dirty="0"/>
              <a:t>Don’t assume that public safety is filling this roll in this type of incident</a:t>
            </a:r>
          </a:p>
        </p:txBody>
      </p:sp>
      <p:sp>
        <p:nvSpPr>
          <p:cNvPr id="4" name="Slide Number Placeholder 3">
            <a:extLst>
              <a:ext uri="{FF2B5EF4-FFF2-40B4-BE49-F238E27FC236}">
                <a16:creationId xmlns:a16="http://schemas.microsoft.com/office/drawing/2014/main" id="{E3A9FDBE-9485-4573-B5FB-9D7C884F73A5}"/>
              </a:ext>
            </a:extLst>
          </p:cNvPr>
          <p:cNvSpPr>
            <a:spLocks noGrp="1"/>
          </p:cNvSpPr>
          <p:nvPr>
            <p:ph type="sldNum" sz="quarter" idx="12"/>
          </p:nvPr>
        </p:nvSpPr>
        <p:spPr/>
        <p:txBody>
          <a:bodyPr/>
          <a:lstStyle/>
          <a:p>
            <a:fld id="{19F1FF13-9046-425C-BFAA-9A3503A3EA4F}" type="slidenum">
              <a:rPr lang="en-US" smtClean="0"/>
              <a:t>8</a:t>
            </a:fld>
            <a:endParaRPr lang="en-US" dirty="0"/>
          </a:p>
        </p:txBody>
      </p:sp>
    </p:spTree>
    <p:extLst>
      <p:ext uri="{BB962C8B-B14F-4D97-AF65-F5344CB8AC3E}">
        <p14:creationId xmlns:p14="http://schemas.microsoft.com/office/powerpoint/2010/main" val="617077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81A61-BE54-41A8-B977-82EED855E1F7}"/>
              </a:ext>
            </a:extLst>
          </p:cNvPr>
          <p:cNvSpPr>
            <a:spLocks noGrp="1"/>
          </p:cNvSpPr>
          <p:nvPr>
            <p:ph type="title"/>
          </p:nvPr>
        </p:nvSpPr>
        <p:spPr/>
        <p:txBody>
          <a:bodyPr/>
          <a:lstStyle/>
          <a:p>
            <a:r>
              <a:rPr lang="en-US" b="1" dirty="0"/>
              <a:t>What Can Be Done</a:t>
            </a:r>
            <a:r>
              <a:rPr lang="en-US" dirty="0"/>
              <a:t> </a:t>
            </a:r>
            <a:r>
              <a:rPr lang="en-US" b="1" dirty="0">
                <a:solidFill>
                  <a:srgbClr val="00B050"/>
                </a:solidFill>
              </a:rPr>
              <a:t>Before an Incident</a:t>
            </a:r>
          </a:p>
        </p:txBody>
      </p:sp>
      <p:sp>
        <p:nvSpPr>
          <p:cNvPr id="3" name="Content Placeholder 2">
            <a:extLst>
              <a:ext uri="{FF2B5EF4-FFF2-40B4-BE49-F238E27FC236}">
                <a16:creationId xmlns:a16="http://schemas.microsoft.com/office/drawing/2014/main" id="{31937B38-787E-46A4-836B-91037326AE7D}"/>
              </a:ext>
            </a:extLst>
          </p:cNvPr>
          <p:cNvSpPr>
            <a:spLocks noGrp="1"/>
          </p:cNvSpPr>
          <p:nvPr>
            <p:ph idx="1"/>
          </p:nvPr>
        </p:nvSpPr>
        <p:spPr/>
        <p:txBody>
          <a:bodyPr>
            <a:normAutofit fontScale="92500" lnSpcReduction="20000"/>
          </a:bodyPr>
          <a:lstStyle/>
          <a:p>
            <a:pPr marL="0" indent="0">
              <a:buNone/>
            </a:pPr>
            <a:r>
              <a:rPr lang="en-US" dirty="0"/>
              <a:t>Establish Partnerships and possible MOUs/MOAs</a:t>
            </a:r>
          </a:p>
          <a:p>
            <a:pPr lvl="1"/>
            <a:r>
              <a:rPr lang="en-US" sz="2600" dirty="0"/>
              <a:t>Internal</a:t>
            </a:r>
          </a:p>
          <a:p>
            <a:pPr lvl="2"/>
            <a:r>
              <a:rPr lang="en-US" dirty="0"/>
              <a:t>Public Safety (Police/Sheriff/Fire/EMS/Dispatchers)</a:t>
            </a:r>
          </a:p>
          <a:p>
            <a:pPr lvl="2"/>
            <a:r>
              <a:rPr lang="en-US" dirty="0"/>
              <a:t>Emergency Management</a:t>
            </a:r>
          </a:p>
          <a:p>
            <a:pPr lvl="2"/>
            <a:r>
              <a:rPr lang="en-US" dirty="0"/>
              <a:t>Facilities and Buildings</a:t>
            </a:r>
          </a:p>
          <a:p>
            <a:pPr lvl="2"/>
            <a:r>
              <a:rPr lang="en-US" dirty="0"/>
              <a:t>Security (if applicable)</a:t>
            </a:r>
          </a:p>
          <a:p>
            <a:pPr lvl="1"/>
            <a:r>
              <a:rPr lang="en-US" sz="2600" dirty="0"/>
              <a:t>External</a:t>
            </a:r>
          </a:p>
          <a:p>
            <a:pPr lvl="2"/>
            <a:r>
              <a:rPr lang="en-US" dirty="0"/>
              <a:t>Embedded Contractors (Abacus, Arvon, MedTemps, etc)</a:t>
            </a:r>
          </a:p>
          <a:p>
            <a:pPr lvl="2"/>
            <a:r>
              <a:rPr lang="en-US" dirty="0"/>
              <a:t>State and Federal Partners</a:t>
            </a:r>
          </a:p>
          <a:p>
            <a:pPr lvl="3"/>
            <a:r>
              <a:rPr lang="en-US" sz="2000" dirty="0"/>
              <a:t>VOSH/VDEQ</a:t>
            </a:r>
          </a:p>
          <a:p>
            <a:pPr lvl="3"/>
            <a:r>
              <a:rPr lang="en-US" sz="2000" dirty="0"/>
              <a:t>OSHA/EPA</a:t>
            </a:r>
          </a:p>
          <a:p>
            <a:pPr lvl="3"/>
            <a:r>
              <a:rPr lang="en-US" sz="2000" dirty="0"/>
              <a:t>VDEM</a:t>
            </a:r>
          </a:p>
          <a:p>
            <a:pPr lvl="3"/>
            <a:r>
              <a:rPr lang="en-US" sz="2000" dirty="0"/>
              <a:t>FBI</a:t>
            </a:r>
          </a:p>
          <a:p>
            <a:pPr lvl="3"/>
            <a:r>
              <a:rPr lang="en-US" sz="2000" dirty="0"/>
              <a:t>DHS</a:t>
            </a:r>
          </a:p>
          <a:p>
            <a:pPr lvl="3"/>
            <a:r>
              <a:rPr lang="en-US" sz="2000" dirty="0"/>
              <a:t>DCJS</a:t>
            </a:r>
          </a:p>
          <a:p>
            <a:pPr marL="1371600" lvl="3" indent="0">
              <a:buNone/>
            </a:pPr>
            <a:endParaRPr lang="en-US" dirty="0"/>
          </a:p>
          <a:p>
            <a:pPr lvl="1"/>
            <a:endParaRPr lang="en-US" dirty="0"/>
          </a:p>
        </p:txBody>
      </p:sp>
      <p:sp>
        <p:nvSpPr>
          <p:cNvPr id="4" name="Slide Number Placeholder 3">
            <a:extLst>
              <a:ext uri="{FF2B5EF4-FFF2-40B4-BE49-F238E27FC236}">
                <a16:creationId xmlns:a16="http://schemas.microsoft.com/office/drawing/2014/main" id="{E3A9FDBE-9485-4573-B5FB-9D7C884F73A5}"/>
              </a:ext>
            </a:extLst>
          </p:cNvPr>
          <p:cNvSpPr>
            <a:spLocks noGrp="1"/>
          </p:cNvSpPr>
          <p:nvPr>
            <p:ph type="sldNum" sz="quarter" idx="12"/>
          </p:nvPr>
        </p:nvSpPr>
        <p:spPr/>
        <p:txBody>
          <a:bodyPr/>
          <a:lstStyle/>
          <a:p>
            <a:fld id="{19F1FF13-9046-425C-BFAA-9A3503A3EA4F}" type="slidenum">
              <a:rPr lang="en-US" smtClean="0"/>
              <a:t>9</a:t>
            </a:fld>
            <a:endParaRPr lang="en-US" dirty="0"/>
          </a:p>
        </p:txBody>
      </p:sp>
    </p:spTree>
    <p:extLst>
      <p:ext uri="{BB962C8B-B14F-4D97-AF65-F5344CB8AC3E}">
        <p14:creationId xmlns:p14="http://schemas.microsoft.com/office/powerpoint/2010/main" val="12382504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2978</TotalTime>
  <Words>4066</Words>
  <Application>Microsoft Office PowerPoint</Application>
  <PresentationFormat>Widescreen</PresentationFormat>
  <Paragraphs>277</Paragraphs>
  <Slides>27</Slides>
  <Notes>27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Amasis MT Pro Black</vt:lpstr>
      <vt:lpstr>Arial</vt:lpstr>
      <vt:lpstr>Calibri</vt:lpstr>
      <vt:lpstr>Calibri Light</vt:lpstr>
      <vt:lpstr>Office Theme</vt:lpstr>
      <vt:lpstr>PowerPoint Presentation</vt:lpstr>
      <vt:lpstr>The Role of Health and Safety Professionals  In Mass Shootings or Incidents Involving Workplace Violence </vt:lpstr>
      <vt:lpstr>What Brought Us Here?</vt:lpstr>
      <vt:lpstr>Our Story from Virginia Beach  (Disclaimer – What is presented may not directly apply to your organization, so go easy on me…)</vt:lpstr>
      <vt:lpstr>The basics – what was directly known</vt:lpstr>
      <vt:lpstr>The indirect effect(s) – what’s not as well known</vt:lpstr>
      <vt:lpstr>Occupational Safety and Health Impact</vt:lpstr>
      <vt:lpstr>What Can Be Done Before an Incident</vt:lpstr>
      <vt:lpstr>What Can Be Done Before an Incident</vt:lpstr>
      <vt:lpstr>What Can Be Done Before an Incident</vt:lpstr>
      <vt:lpstr>What Can Be Done Before an Incident</vt:lpstr>
      <vt:lpstr>What Can Be Done Before an Incident</vt:lpstr>
      <vt:lpstr>What Can Be Done During an Incident</vt:lpstr>
      <vt:lpstr>What Can Be Done During an Incident</vt:lpstr>
      <vt:lpstr>What Can Be Done During an Incident</vt:lpstr>
      <vt:lpstr>What Can Be Done During &gt; Transition to After</vt:lpstr>
      <vt:lpstr>What Can Be Done After an Incident</vt:lpstr>
      <vt:lpstr>What Can Be Done After an Incident</vt:lpstr>
      <vt:lpstr>What Can Be Done After an Incident</vt:lpstr>
      <vt:lpstr>Some things H&amp;S professionals need to know</vt:lpstr>
      <vt:lpstr>Since the shooting</vt:lpstr>
      <vt:lpstr>A personal note</vt:lpstr>
      <vt:lpstr>A few take-a-ways</vt:lpstr>
      <vt:lpstr>A Sincere Thank You</vt:lpstr>
      <vt:lpstr>Thoughts?    Questions?      Comments?</vt:lpstr>
      <vt:lpstr>Thank you for your time</vt:lpstr>
      <vt:lpstr>PowerPoint Presentation</vt:lpstr>
    </vt:vector>
  </TitlesOfParts>
  <Company>City of Virginia Beach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Scott Kalis</dc:creator>
  <cp:lastModifiedBy>Scott Kalis</cp:lastModifiedBy>
  <cp:revision>92</cp:revision>
  <cp:lastPrinted>2021-09-27T16:16:24Z</cp:lastPrinted>
  <dcterms:created xsi:type="dcterms:W3CDTF">2017-02-27T21:40:09Z</dcterms:created>
  <dcterms:modified xsi:type="dcterms:W3CDTF">2021-10-06T14:09:35Z</dcterms:modified>
</cp:coreProperties>
</file>